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8" r:id="rId2"/>
    <p:sldId id="270" r:id="rId3"/>
    <p:sldId id="274" r:id="rId4"/>
    <p:sldId id="271" r:id="rId5"/>
    <p:sldId id="314" r:id="rId6"/>
    <p:sldId id="273" r:id="rId7"/>
    <p:sldId id="272" r:id="rId8"/>
    <p:sldId id="322" r:id="rId9"/>
    <p:sldId id="323" r:id="rId10"/>
    <p:sldId id="324" r:id="rId11"/>
    <p:sldId id="278" r:id="rId12"/>
    <p:sldId id="325" r:id="rId13"/>
    <p:sldId id="300" r:id="rId14"/>
    <p:sldId id="287" r:id="rId15"/>
    <p:sldId id="289" r:id="rId16"/>
    <p:sldId id="275" r:id="rId17"/>
    <p:sldId id="296" r:id="rId18"/>
    <p:sldId id="306" r:id="rId19"/>
    <p:sldId id="315" r:id="rId20"/>
    <p:sldId id="316" r:id="rId21"/>
    <p:sldId id="318" r:id="rId22"/>
    <p:sldId id="319" r:id="rId23"/>
    <p:sldId id="320" r:id="rId24"/>
    <p:sldId id="321" r:id="rId25"/>
    <p:sldId id="309" r:id="rId26"/>
    <p:sldId id="297" r:id="rId27"/>
    <p:sldId id="305" r:id="rId28"/>
    <p:sldId id="301" r:id="rId29"/>
    <p:sldId id="298" r:id="rId30"/>
    <p:sldId id="299" r:id="rId31"/>
    <p:sldId id="295" r:id="rId32"/>
    <p:sldId id="291" r:id="rId33"/>
    <p:sldId id="292" r:id="rId34"/>
    <p:sldId id="302" r:id="rId35"/>
    <p:sldId id="303" r:id="rId36"/>
    <p:sldId id="293" r:id="rId37"/>
    <p:sldId id="304" r:id="rId38"/>
    <p:sldId id="276" r:id="rId39"/>
    <p:sldId id="281" r:id="rId40"/>
    <p:sldId id="282" r:id="rId41"/>
    <p:sldId id="283" r:id="rId42"/>
    <p:sldId id="313" r:id="rId43"/>
    <p:sldId id="279" r:id="rId44"/>
    <p:sldId id="280" r:id="rId45"/>
    <p:sldId id="312" r:id="rId46"/>
    <p:sldId id="311" r:id="rId47"/>
    <p:sldId id="288" r:id="rId48"/>
    <p:sldId id="294" r:id="rId49"/>
    <p:sldId id="27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8BD"/>
    <a:srgbClr val="FF0066"/>
    <a:srgbClr val="FFCC00"/>
    <a:srgbClr val="E48686"/>
    <a:srgbClr val="EDED13"/>
    <a:srgbClr val="B482DA"/>
    <a:srgbClr val="A86ED4"/>
    <a:srgbClr val="D6E0F2"/>
    <a:srgbClr val="CDFBCF"/>
    <a:srgbClr val="FD5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60" autoAdjust="0"/>
  </p:normalViewPr>
  <p:slideViewPr>
    <p:cSldViewPr snapToGrid="0">
      <p:cViewPr varScale="1">
        <p:scale>
          <a:sx n="80" d="100"/>
          <a:sy n="80" d="100"/>
        </p:scale>
        <p:origin x="78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6635-EE7B-4AD3-8F5A-7DE0F34D4DDC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079A8-4938-41A4-9CF4-937F205D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49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53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178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59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87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419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16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0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6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98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7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7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microsoft.com/office/2007/relationships/hdphoto" Target="../media/hdphoto5.wdp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jpeg"/><Relationship Id="rId5" Type="http://schemas.openxmlformats.org/officeDocument/2006/relationships/image" Target="../media/image32.png"/><Relationship Id="rId10" Type="http://schemas.openxmlformats.org/officeDocument/2006/relationships/image" Target="../media/image36.jpeg"/><Relationship Id="rId4" Type="http://schemas.microsoft.com/office/2007/relationships/hdphoto" Target="../media/hdphoto3.wdp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microsoft.com/office/2007/relationships/hdphoto" Target="../media/hdphoto3.wdp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3.wdp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3.wdp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3.wdp"/><Relationship Id="rId7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5.jpeg"/><Relationship Id="rId7" Type="http://schemas.openxmlformats.org/officeDocument/2006/relationships/image" Target="../media/image6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3.jpeg"/><Relationship Id="rId7" Type="http://schemas.openxmlformats.org/officeDocument/2006/relationships/image" Target="../media/image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3.jpeg"/><Relationship Id="rId7" Type="http://schemas.openxmlformats.org/officeDocument/2006/relationships/image" Target="../media/image18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5.png"/><Relationship Id="rId7" Type="http://schemas.openxmlformats.org/officeDocument/2006/relationships/image" Target="../media/image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news.seoul.go.kr/traffic/files/2018/11/5c0085353b3517.05190684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sp>
        <p:nvSpPr>
          <p:cNvPr id="4109" name="TextBox 4108">
            <a:extLst>
              <a:ext uri="{FF2B5EF4-FFF2-40B4-BE49-F238E27FC236}">
                <a16:creationId xmlns:a16="http://schemas.microsoft.com/office/drawing/2014/main" id="{90648BE1-0C5C-A4BD-352B-1C69A60E5895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46F68F9F-1B38-023B-195E-385370EAEEEE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229ADE33-5F8C-FD9B-F491-CC661BB346D2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4111" name="그룹 1006">
              <a:extLst>
                <a:ext uri="{FF2B5EF4-FFF2-40B4-BE49-F238E27FC236}">
                  <a16:creationId xmlns:a16="http://schemas.microsoft.com/office/drawing/2014/main" id="{A5ED2D73-38C7-ED9B-0206-F90803440230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4112" name="Object 19">
                <a:extLst>
                  <a:ext uri="{FF2B5EF4-FFF2-40B4-BE49-F238E27FC236}">
                    <a16:creationId xmlns:a16="http://schemas.microsoft.com/office/drawing/2014/main" id="{C62879A4-84BE-47BC-383D-EFFD11BA8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D7FFF2EF-5F97-B096-C235-07AF9F3FCA68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</a:t>
              </a:r>
              <a:r>
                <a:rPr lang="ko-KR" altLang="en-US" sz="1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7170" name="Picture 2" descr="교통신호 제어기 무방비 노출…관리 '비상'">
            <a:extLst>
              <a:ext uri="{FF2B5EF4-FFF2-40B4-BE49-F238E27FC236}">
                <a16:creationId xmlns:a16="http://schemas.microsoft.com/office/drawing/2014/main" id="{3805E090-4546-B3B3-9960-ACDDE0DA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17" y="4475869"/>
            <a:ext cx="3753885" cy="211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에스에이텍">
            <a:extLst>
              <a:ext uri="{FF2B5EF4-FFF2-40B4-BE49-F238E27FC236}">
                <a16:creationId xmlns:a16="http://schemas.microsoft.com/office/drawing/2014/main" id="{16E9D5BC-2055-7A1D-A36F-4BF6B920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18" y="1990041"/>
            <a:ext cx="18954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원격 교육 - 무료 교육개 아이콘">
            <a:extLst>
              <a:ext uri="{FF2B5EF4-FFF2-40B4-BE49-F238E27FC236}">
                <a16:creationId xmlns:a16="http://schemas.microsoft.com/office/drawing/2014/main" id="{B4EB4FD9-4B98-85B0-B01D-CC4A1B47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13" y="2455531"/>
            <a:ext cx="3753885" cy="375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B9A1A-3372-D525-04CC-5A0864F739FD}"/>
              </a:ext>
            </a:extLst>
          </p:cNvPr>
          <p:cNvSpPr txBox="1"/>
          <p:nvPr/>
        </p:nvSpPr>
        <p:spPr>
          <a:xfrm>
            <a:off x="8132563" y="6106198"/>
            <a:ext cx="294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 제어 가능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5DBEF5F1-31C8-885D-BB02-5B8B65C603B2}"/>
              </a:ext>
            </a:extLst>
          </p:cNvPr>
          <p:cNvSpPr/>
          <p:nvPr/>
        </p:nvSpPr>
        <p:spPr>
          <a:xfrm>
            <a:off x="4280384" y="2096616"/>
            <a:ext cx="2807661" cy="1445588"/>
          </a:xfrm>
          <a:prstGeom prst="wedgeEllipseCallout">
            <a:avLst>
              <a:gd name="adj1" fmla="val -61846"/>
              <a:gd name="adj2" fmla="val 321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필요하면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너네가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제어하셈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9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8">
            <a:extLst>
              <a:ext uri="{FF2B5EF4-FFF2-40B4-BE49-F238E27FC236}">
                <a16:creationId xmlns:a16="http://schemas.microsoft.com/office/drawing/2014/main" id="{6D930A05-C4E7-AF2C-9793-9776FB905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2616" y="5174576"/>
            <a:ext cx="949158" cy="323949"/>
          </a:xfrm>
          <a:prstGeom prst="rect">
            <a:avLst/>
          </a:prstGeom>
        </p:spPr>
      </p:pic>
      <p:pic>
        <p:nvPicPr>
          <p:cNvPr id="19" name="Object 28">
            <a:extLst>
              <a:ext uri="{FF2B5EF4-FFF2-40B4-BE49-F238E27FC236}">
                <a16:creationId xmlns:a16="http://schemas.microsoft.com/office/drawing/2014/main" id="{24F5DDAA-F8BA-1989-E747-998CD737F8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3824" y="3810900"/>
            <a:ext cx="697585" cy="323949"/>
          </a:xfrm>
          <a:prstGeom prst="rect">
            <a:avLst/>
          </a:prstGeom>
        </p:spPr>
      </p:pic>
      <p:pic>
        <p:nvPicPr>
          <p:cNvPr id="16" name="Object 28">
            <a:extLst>
              <a:ext uri="{FF2B5EF4-FFF2-40B4-BE49-F238E27FC236}">
                <a16:creationId xmlns:a16="http://schemas.microsoft.com/office/drawing/2014/main" id="{C8DB5A0E-172D-083D-1CD3-215E6362F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7698" y="4077199"/>
            <a:ext cx="949158" cy="323949"/>
          </a:xfrm>
          <a:prstGeom prst="rect">
            <a:avLst/>
          </a:prstGeom>
        </p:spPr>
      </p:pic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0E574DD-AF5F-64C1-1D3A-F611581DAB31}"/>
              </a:ext>
            </a:extLst>
          </p:cNvPr>
          <p:cNvGrpSpPr/>
          <p:nvPr/>
        </p:nvGrpSpPr>
        <p:grpSpPr>
          <a:xfrm>
            <a:off x="6324773" y="2936338"/>
            <a:ext cx="949158" cy="323949"/>
            <a:chOff x="11003356" y="7965688"/>
            <a:chExt cx="6171429" cy="1338765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DBBB6D5F-D387-C463-2DA9-37565B84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CD267CA-9A38-DF75-C55D-9BE7472965A9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028C0ADC-CD32-C84E-1625-612D761A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572C2C-B533-7293-A4B4-8D71EBC7BB9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D01B5E-088B-6CB5-047D-BF5A5EA651D5}"/>
              </a:ext>
            </a:extLst>
          </p:cNvPr>
          <p:cNvGrpSpPr/>
          <p:nvPr/>
        </p:nvGrpSpPr>
        <p:grpSpPr>
          <a:xfrm>
            <a:off x="8281094" y="1490853"/>
            <a:ext cx="1311337" cy="5273900"/>
            <a:chOff x="8301212" y="769835"/>
            <a:chExt cx="1577763" cy="5273900"/>
          </a:xfrm>
        </p:grpSpPr>
        <p:sp>
          <p:nvSpPr>
            <p:cNvPr id="11" name="자유형 16">
              <a:extLst>
                <a:ext uri="{FF2B5EF4-FFF2-40B4-BE49-F238E27FC236}">
                  <a16:creationId xmlns:a16="http://schemas.microsoft.com/office/drawing/2014/main" id="{D21D16C3-E33D-C2E4-E936-53B80FE98DB9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60C7C350-6262-D241-72BE-D783F9DB6281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6">
              <a:extLst>
                <a:ext uri="{FF2B5EF4-FFF2-40B4-BE49-F238E27FC236}">
                  <a16:creationId xmlns:a16="http://schemas.microsoft.com/office/drawing/2014/main" id="{DB0DF461-21EF-A70B-91EF-33BB9A275471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CA839EA5-F533-B0D0-CAF0-EC22DB52584A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64A14B-94AE-2699-2B57-14ACA7536BC4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소리 24">
              <a:hlinkClick r:id="" action="ppaction://noaction" highlightClick="1">
                <a:snd r:embed="rId6" name="applause.wav"/>
              </a:hlinkClick>
              <a:extLst>
                <a:ext uri="{FF2B5EF4-FFF2-40B4-BE49-F238E27FC236}">
                  <a16:creationId xmlns:a16="http://schemas.microsoft.com/office/drawing/2014/main" id="{55BD32CC-9877-03B4-8AE0-68895ED185B4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6A769-3D86-F8EE-456F-86C1B37F178A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DDEABB5-411A-C13F-E1EC-B5F19D37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D99D0-DF96-8FF9-B45D-EC144F3156C8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5234F4-9CF3-48C1-8AF6-759E8820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66FA3C-38E9-CB66-ADC4-53C7C65EDDD6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F5F844-010D-033E-03B1-48D2E13B6606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30" name="자유형 56">
              <a:extLst>
                <a:ext uri="{FF2B5EF4-FFF2-40B4-BE49-F238E27FC236}">
                  <a16:creationId xmlns:a16="http://schemas.microsoft.com/office/drawing/2014/main" id="{E25B7B93-A835-22C9-D51F-300BE7F2775C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11A357-5B80-482E-A970-519EECE828A0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5E1F49-AC7B-4E3B-0CA6-A874B3F2C3B4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6AADFF-E28B-C925-062B-007CBE0DD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2" y="2152428"/>
            <a:ext cx="3678334" cy="42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B523E-42E7-7B2C-1010-65087DD48CBA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0CACE-924A-44B5-59B5-459ABEE70DCD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보행자용 신호등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36B148-1E43-35A3-726C-F6459256FAFB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01017F5-351F-131F-E5D8-B56FF5D7728A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C16D6A-8D9E-0EF3-FB80-285BBEBCD87B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E3BB76-01FB-1ECB-17AE-2F29B98EAE87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0100C-B246-29E8-98D0-C4B3C3B8B853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불가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360159-7B77-C7D6-BAB4-CB6DF57FA54F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410F8-B8E5-068E-82F2-D189B01F901E}"/>
              </a:ext>
            </a:extLst>
          </p:cNvPr>
          <p:cNvSpPr txBox="1"/>
          <p:nvPr/>
        </p:nvSpPr>
        <p:spPr>
          <a:xfrm>
            <a:off x="4285166" y="5180192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 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9EEBA-C266-3791-9561-26A236B5D491}"/>
              </a:ext>
            </a:extLst>
          </p:cNvPr>
          <p:cNvSpPr txBox="1"/>
          <p:nvPr/>
        </p:nvSpPr>
        <p:spPr>
          <a:xfrm>
            <a:off x="6175686" y="5143281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73340-5B25-89A7-1AEC-742BD92C3A92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1F7C20-6250-200E-A7AF-9D51BA0C4DB1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F670E2B9-1EE7-8198-46A1-AF4702E81F3F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FDE15F73-0711-99AC-9703-9B242F863961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E5AC5AFA-C664-7B8F-1913-29DDC5E16747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84B5CC49-57BC-2F79-861F-129C4AC1E009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5BABB9DC-DD34-63BE-45D9-36A2AEF26760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87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8BA55-214F-2E1A-381C-1235ABBFBD4B}"/>
              </a:ext>
            </a:extLst>
          </p:cNvPr>
          <p:cNvSpPr/>
          <p:nvPr/>
        </p:nvSpPr>
        <p:spPr>
          <a:xfrm>
            <a:off x="382344" y="2653565"/>
            <a:ext cx="5354431" cy="26401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FC5A93-07AF-08FE-27DA-1EB22D8D89E7}"/>
              </a:ext>
            </a:extLst>
          </p:cNvPr>
          <p:cNvSpPr/>
          <p:nvPr/>
        </p:nvSpPr>
        <p:spPr>
          <a:xfrm>
            <a:off x="6226569" y="2653565"/>
            <a:ext cx="5674457" cy="268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8FE5A12-500A-64E6-D980-A430D2B742A5}"/>
              </a:ext>
            </a:extLst>
          </p:cNvPr>
          <p:cNvSpPr/>
          <p:nvPr/>
        </p:nvSpPr>
        <p:spPr>
          <a:xfrm>
            <a:off x="8265466" y="3150197"/>
            <a:ext cx="3515065" cy="1858391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057D9E5-3634-FCD7-448C-EB575BEEC568}"/>
              </a:ext>
            </a:extLst>
          </p:cNvPr>
          <p:cNvSpPr/>
          <p:nvPr/>
        </p:nvSpPr>
        <p:spPr>
          <a:xfrm>
            <a:off x="3923390" y="3150197"/>
            <a:ext cx="4188179" cy="1858391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8A7C93-9873-2F13-3DAE-D814BAE9B297}"/>
              </a:ext>
            </a:extLst>
          </p:cNvPr>
          <p:cNvSpPr txBox="1"/>
          <p:nvPr/>
        </p:nvSpPr>
        <p:spPr>
          <a:xfrm>
            <a:off x="8324406" y="2328090"/>
            <a:ext cx="164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라즈베리파이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E7FA8-EFE9-B6CB-7881-0303EA264C21}"/>
              </a:ext>
            </a:extLst>
          </p:cNvPr>
          <p:cNvSpPr txBox="1"/>
          <p:nvPr/>
        </p:nvSpPr>
        <p:spPr>
          <a:xfrm>
            <a:off x="4644488" y="1274333"/>
            <a:ext cx="25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흐름도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60DE2-76E5-A6D4-D777-8DA24477836B}"/>
              </a:ext>
            </a:extLst>
          </p:cNvPr>
          <p:cNvSpPr txBox="1"/>
          <p:nvPr/>
        </p:nvSpPr>
        <p:spPr>
          <a:xfrm>
            <a:off x="2616398" y="2299848"/>
            <a:ext cx="102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웹 서버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9DD5-5987-1E98-E169-4B95A5DF4C76}"/>
              </a:ext>
            </a:extLst>
          </p:cNvPr>
          <p:cNvSpPr txBox="1"/>
          <p:nvPr/>
        </p:nvSpPr>
        <p:spPr>
          <a:xfrm>
            <a:off x="762317" y="2768370"/>
            <a:ext cx="313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B987274-BCF7-6688-5FA4-E86309599773}"/>
              </a:ext>
            </a:extLst>
          </p:cNvPr>
          <p:cNvSpPr/>
          <p:nvPr/>
        </p:nvSpPr>
        <p:spPr>
          <a:xfrm>
            <a:off x="411351" y="3174448"/>
            <a:ext cx="3380904" cy="1858391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923066C-9911-A7AF-F05F-EADE85A63512}"/>
              </a:ext>
            </a:extLst>
          </p:cNvPr>
          <p:cNvSpPr/>
          <p:nvPr/>
        </p:nvSpPr>
        <p:spPr>
          <a:xfrm>
            <a:off x="543777" y="3285557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228CDC9-0BA3-5DBF-9F5B-D06A2F02A388}"/>
              </a:ext>
            </a:extLst>
          </p:cNvPr>
          <p:cNvSpPr/>
          <p:nvPr/>
        </p:nvSpPr>
        <p:spPr>
          <a:xfrm>
            <a:off x="8456686" y="3431688"/>
            <a:ext cx="1379941" cy="14165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프로그램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81C6B6D-51F9-22B1-3854-053FF3D93A57}"/>
              </a:ext>
            </a:extLst>
          </p:cNvPr>
          <p:cNvSpPr/>
          <p:nvPr/>
        </p:nvSpPr>
        <p:spPr>
          <a:xfrm>
            <a:off x="10268649" y="3463365"/>
            <a:ext cx="1379941" cy="14165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카메라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센서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80E8560-5E56-2F06-E46F-6E4BE16FD8AD}"/>
              </a:ext>
            </a:extLst>
          </p:cNvPr>
          <p:cNvSpPr/>
          <p:nvPr/>
        </p:nvSpPr>
        <p:spPr>
          <a:xfrm>
            <a:off x="8596824" y="5717141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B6E6A57-FFB3-AC7A-4988-F85E1D6F192D}"/>
              </a:ext>
            </a:extLst>
          </p:cNvPr>
          <p:cNvSpPr/>
          <p:nvPr/>
        </p:nvSpPr>
        <p:spPr>
          <a:xfrm>
            <a:off x="9146658" y="4879963"/>
            <a:ext cx="45719" cy="673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CF48D1-EDD6-94F2-C6BE-A6C7941CCF64}"/>
              </a:ext>
            </a:extLst>
          </p:cNvPr>
          <p:cNvSpPr/>
          <p:nvPr/>
        </p:nvSpPr>
        <p:spPr>
          <a:xfrm flipH="1">
            <a:off x="9323512" y="4879963"/>
            <a:ext cx="45719" cy="6769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F72BB2-B1F6-D62E-A21C-70A7DE0E6187}"/>
              </a:ext>
            </a:extLst>
          </p:cNvPr>
          <p:cNvSpPr txBox="1"/>
          <p:nvPr/>
        </p:nvSpPr>
        <p:spPr>
          <a:xfrm>
            <a:off x="8800001" y="3063997"/>
            <a:ext cx="104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4E5869-1B5C-16DB-6DCC-FF4CF6EF856B}"/>
              </a:ext>
            </a:extLst>
          </p:cNvPr>
          <p:cNvSpPr txBox="1"/>
          <p:nvPr/>
        </p:nvSpPr>
        <p:spPr>
          <a:xfrm>
            <a:off x="10487203" y="3063997"/>
            <a:ext cx="104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357C029-5824-5E21-D7EF-60568DC16856}"/>
              </a:ext>
            </a:extLst>
          </p:cNvPr>
          <p:cNvSpPr/>
          <p:nvPr/>
        </p:nvSpPr>
        <p:spPr>
          <a:xfrm>
            <a:off x="6546531" y="3306202"/>
            <a:ext cx="1479147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subscriber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82B7109-8D86-0004-3F73-2FE95A598942}"/>
              </a:ext>
            </a:extLst>
          </p:cNvPr>
          <p:cNvSpPr/>
          <p:nvPr/>
        </p:nvSpPr>
        <p:spPr>
          <a:xfrm>
            <a:off x="4077287" y="3306202"/>
            <a:ext cx="1257162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publisher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C817BF2-FE6D-3F94-89E4-D6EAB636CEBB}"/>
              </a:ext>
            </a:extLst>
          </p:cNvPr>
          <p:cNvSpPr/>
          <p:nvPr/>
        </p:nvSpPr>
        <p:spPr>
          <a:xfrm>
            <a:off x="5434228" y="3306202"/>
            <a:ext cx="1026412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broker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B4018A8-E72C-3DB7-AB85-BE003BD57CFD}"/>
              </a:ext>
            </a:extLst>
          </p:cNvPr>
          <p:cNvSpPr/>
          <p:nvPr/>
        </p:nvSpPr>
        <p:spPr>
          <a:xfrm>
            <a:off x="2585439" y="5642115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75" name="화살표: 위쪽/아래쪽 74">
            <a:extLst>
              <a:ext uri="{FF2B5EF4-FFF2-40B4-BE49-F238E27FC236}">
                <a16:creationId xmlns:a16="http://schemas.microsoft.com/office/drawing/2014/main" id="{232DD7AE-8A98-EEF0-B7BC-5033EF9824D8}"/>
              </a:ext>
            </a:extLst>
          </p:cNvPr>
          <p:cNvSpPr/>
          <p:nvPr/>
        </p:nvSpPr>
        <p:spPr>
          <a:xfrm>
            <a:off x="3116767" y="5225236"/>
            <a:ext cx="255181" cy="474921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2B52FF7-BE7F-88BD-497F-FFA9EEF0C54C}"/>
              </a:ext>
            </a:extLst>
          </p:cNvPr>
          <p:cNvSpPr/>
          <p:nvPr/>
        </p:nvSpPr>
        <p:spPr>
          <a:xfrm>
            <a:off x="2953519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신호등제어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DB62D06-54B1-8983-9A54-32381EE84A72}"/>
              </a:ext>
            </a:extLst>
          </p:cNvPr>
          <p:cNvSpPr/>
          <p:nvPr/>
        </p:nvSpPr>
        <p:spPr>
          <a:xfrm>
            <a:off x="1339077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중계기목록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57E7C8BD-9723-F4B8-FEBC-309C78A1C35B}"/>
              </a:ext>
            </a:extLst>
          </p:cNvPr>
          <p:cNvSpPr/>
          <p:nvPr/>
        </p:nvSpPr>
        <p:spPr>
          <a:xfrm>
            <a:off x="2146298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신호등목록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9DDC1950-5EEA-7C6B-BA38-CC4692887766}"/>
              </a:ext>
            </a:extLst>
          </p:cNvPr>
          <p:cNvSpPr/>
          <p:nvPr/>
        </p:nvSpPr>
        <p:spPr>
          <a:xfrm>
            <a:off x="1382685" y="6095540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0DADDBD-32F0-D078-0F5A-CAF1573AA5B6}"/>
              </a:ext>
            </a:extLst>
          </p:cNvPr>
          <p:cNvSpPr/>
          <p:nvPr/>
        </p:nvSpPr>
        <p:spPr>
          <a:xfrm>
            <a:off x="1119297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054DF1E8-ABED-19D1-3905-D313F4CA3D0E}"/>
              </a:ext>
            </a:extLst>
          </p:cNvPr>
          <p:cNvSpPr/>
          <p:nvPr/>
        </p:nvSpPr>
        <p:spPr>
          <a:xfrm>
            <a:off x="1881195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F5BDB0F8-0033-9117-028B-58A5C5A23DA7}"/>
              </a:ext>
            </a:extLst>
          </p:cNvPr>
          <p:cNvSpPr/>
          <p:nvPr/>
        </p:nvSpPr>
        <p:spPr>
          <a:xfrm>
            <a:off x="2699760" y="4021288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2418D993-ECF6-3AA5-9DD3-027A0666F474}"/>
              </a:ext>
            </a:extLst>
          </p:cNvPr>
          <p:cNvSpPr/>
          <p:nvPr/>
        </p:nvSpPr>
        <p:spPr>
          <a:xfrm>
            <a:off x="3518325" y="4021288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1D5BCDB9-97C4-24DE-F06F-7A4696CC5A10}"/>
              </a:ext>
            </a:extLst>
          </p:cNvPr>
          <p:cNvSpPr/>
          <p:nvPr/>
        </p:nvSpPr>
        <p:spPr>
          <a:xfrm>
            <a:off x="5204904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E14B3BDA-9735-51EA-3620-801CAC051E51}"/>
              </a:ext>
            </a:extLst>
          </p:cNvPr>
          <p:cNvSpPr/>
          <p:nvPr/>
        </p:nvSpPr>
        <p:spPr>
          <a:xfrm>
            <a:off x="6335969" y="4025548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9EB8CFC1-EE38-95DB-B8CF-081761065204}"/>
              </a:ext>
            </a:extLst>
          </p:cNvPr>
          <p:cNvSpPr/>
          <p:nvPr/>
        </p:nvSpPr>
        <p:spPr>
          <a:xfrm>
            <a:off x="7899228" y="4021288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AB009668-6ECB-F77C-5927-F8E354EBEDFB}"/>
              </a:ext>
            </a:extLst>
          </p:cNvPr>
          <p:cNvSpPr/>
          <p:nvPr/>
        </p:nvSpPr>
        <p:spPr>
          <a:xfrm flipH="1">
            <a:off x="9658394" y="4021288"/>
            <a:ext cx="726977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8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926729" y="1299565"/>
            <a:ext cx="204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pic>
        <p:nvPicPr>
          <p:cNvPr id="1026" name="Picture 2" descr="파이썬의 기초 (개발환경 세팅, 문법)">
            <a:extLst>
              <a:ext uri="{FF2B5EF4-FFF2-40B4-BE49-F238E27FC236}">
                <a16:creationId xmlns:a16="http://schemas.microsoft.com/office/drawing/2014/main" id="{A33E8BE8-A809-583C-1D9A-7BEF2E0C9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r="15879"/>
          <a:stretch/>
        </p:blipFill>
        <p:spPr bwMode="auto">
          <a:xfrm>
            <a:off x="717990" y="2281400"/>
            <a:ext cx="189259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.I.L 1st Week (HTML &amp;&amp; CSS)">
            <a:extLst>
              <a:ext uri="{FF2B5EF4-FFF2-40B4-BE49-F238E27FC236}">
                <a16:creationId xmlns:a16="http://schemas.microsoft.com/office/drawing/2014/main" id="{0053D19F-BB08-3E05-B24A-7BB7216CD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2250" y1="33750" x2="22250" y2="33750"/>
                        <a14:foregroundMark x1="16500" y1="33750" x2="16500" y2="33750"/>
                        <a14:foregroundMark x1="18750" y1="33750" x2="29750" y2="33250"/>
                        <a14:foregroundMark x1="16500" y1="32750" x2="29750" y2="32750"/>
                        <a14:foregroundMark x1="18500" y1="36000" x2="31250" y2="36000"/>
                        <a14:foregroundMark x1="17000" y1="31750" x2="29750" y2="31250"/>
                        <a14:foregroundMark x1="38250" y1="28000" x2="65250" y2="30000"/>
                        <a14:foregroundMark x1="36250" y1="27000" x2="60500" y2="27000"/>
                        <a14:foregroundMark x1="36000" y1="26000" x2="62750" y2="26500"/>
                        <a14:foregroundMark x1="36000" y1="31750" x2="62750" y2="30250"/>
                        <a14:foregroundMark x1="60500" y1="31250" x2="66750" y2="31250"/>
                        <a14:foregroundMark x1="61000" y1="27500" x2="64250" y2="28000"/>
                        <a14:foregroundMark x1="62000" y1="26000" x2="63750" y2="26000"/>
                        <a14:foregroundMark x1="37250" y1="30750" x2="27000" y2="34250"/>
                        <a14:foregroundMark x1="37250" y1="29000" x2="33500" y2="29000"/>
                        <a14:foregroundMark x1="22250" y1="36500" x2="15000" y2="35500"/>
                        <a14:foregroundMark x1="19750" y1="36000" x2="13250" y2="35500"/>
                        <a14:foregroundMark x1="18500" y1="31750" x2="12750" y2="35500"/>
                        <a14:foregroundMark x1="67500" y1="36500" x2="78500" y2="35500"/>
                        <a14:foregroundMark x1="69500" y1="34500" x2="85500" y2="35500"/>
                        <a14:foregroundMark x1="70500" y1="32750" x2="81750" y2="34500"/>
                        <a14:foregroundMark x1="67000" y1="31250" x2="79000" y2="34250"/>
                        <a14:foregroundMark x1="76000" y1="34250" x2="78500" y2="33250"/>
                        <a14:foregroundMark x1="78000" y1="33750" x2="79500" y2="31750"/>
                        <a14:foregroundMark x1="79000" y1="33250" x2="79500" y2="31250"/>
                        <a14:foregroundMark x1="18500" y1="32250" x2="18500" y2="32250"/>
                        <a14:foregroundMark x1="18500" y1="32250" x2="18500" y2="32250"/>
                        <a14:foregroundMark x1="17500" y1="31750" x2="17500" y2="31750"/>
                        <a14:foregroundMark x1="17500" y1="31250" x2="17500" y2="31250"/>
                        <a14:foregroundMark x1="16500" y1="31250" x2="16500" y2="31250"/>
                        <a14:foregroundMark x1="52000" y1="31750" x2="52000" y2="31750"/>
                        <a14:foregroundMark x1="68000" y1="29500" x2="68000" y2="29500"/>
                        <a14:foregroundMark x1="77000" y1="31750" x2="77000" y2="31750"/>
                        <a14:foregroundMark x1="69500" y1="31750" x2="69500" y2="31750"/>
                        <a14:foregroundMark x1="74750" y1="31750" x2="74750" y2="31750"/>
                        <a14:foregroundMark x1="77500" y1="32250" x2="77500" y2="32250"/>
                        <a14:foregroundMark x1="71500" y1="34500" x2="71500" y2="34500"/>
                        <a14:foregroundMark x1="71500" y1="34500" x2="71500" y2="34500"/>
                        <a14:foregroundMark x1="73750" y1="32750" x2="73750" y2="32750"/>
                        <a14:foregroundMark x1="75750" y1="32750" x2="77000" y2="32750"/>
                        <a14:foregroundMark x1="78500" y1="32750" x2="78500" y2="3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1595"/>
          <a:stretch/>
        </p:blipFill>
        <p:spPr bwMode="auto">
          <a:xfrm>
            <a:off x="3005544" y="2258873"/>
            <a:ext cx="2520306" cy="1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] TypeError: Expected cv::UMat for argument">
            <a:extLst>
              <a:ext uri="{FF2B5EF4-FFF2-40B4-BE49-F238E27FC236}">
                <a16:creationId xmlns:a16="http://schemas.microsoft.com/office/drawing/2014/main" id="{AA98896A-0E4B-BE9E-684B-7B9E598A9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5600"/>
          <a:stretch/>
        </p:blipFill>
        <p:spPr bwMode="auto">
          <a:xfrm>
            <a:off x="6099914" y="2260439"/>
            <a:ext cx="15096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SQLite3 on CentOS 7 - HostnExtra">
            <a:extLst>
              <a:ext uri="{FF2B5EF4-FFF2-40B4-BE49-F238E27FC236}">
                <a16:creationId xmlns:a16="http://schemas.microsoft.com/office/drawing/2014/main" id="{D8BF01D1-47D3-9850-694A-48FDAFEC9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 t="-804" r="8558" b="804"/>
          <a:stretch/>
        </p:blipFill>
        <p:spPr bwMode="auto">
          <a:xfrm>
            <a:off x="715926" y="4533314"/>
            <a:ext cx="2037370" cy="169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 PyCharm (@pycharm) / Twitter">
            <a:extLst>
              <a:ext uri="{FF2B5EF4-FFF2-40B4-BE49-F238E27FC236}">
                <a16:creationId xmlns:a16="http://schemas.microsoft.com/office/drawing/2014/main" id="{78C83F8B-D6D9-9C2D-A7D6-FC07BCD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36" y="42594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pps">
            <a:extLst>
              <a:ext uri="{FF2B5EF4-FFF2-40B4-BE49-F238E27FC236}">
                <a16:creationId xmlns:a16="http://schemas.microsoft.com/office/drawing/2014/main" id="{536151CA-C06A-D98A-78E8-B35BD474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4" y="4659395"/>
            <a:ext cx="1343314" cy="13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jango - 삽질도 두드려 보고,">
            <a:extLst>
              <a:ext uri="{FF2B5EF4-FFF2-40B4-BE49-F238E27FC236}">
                <a16:creationId xmlns:a16="http://schemas.microsoft.com/office/drawing/2014/main" id="{55DC40CC-AFD2-8BDD-D2C8-767D9089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221" y="465939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27FC8-2F27-416E-1C7D-21D339CD06F4}"/>
              </a:ext>
            </a:extLst>
          </p:cNvPr>
          <p:cNvSpPr txBox="1"/>
          <p:nvPr/>
        </p:nvSpPr>
        <p:spPr>
          <a:xfrm>
            <a:off x="9172354" y="6205425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4.0.3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C438A-9B39-182B-F650-9CB8D8FF31C6}"/>
              </a:ext>
            </a:extLst>
          </p:cNvPr>
          <p:cNvSpPr txBox="1"/>
          <p:nvPr/>
        </p:nvSpPr>
        <p:spPr>
          <a:xfrm>
            <a:off x="6096000" y="6160342"/>
            <a:ext cx="203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1.73.1.0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4F55D-51E8-8B59-1588-19EA6B32631B}"/>
              </a:ext>
            </a:extLst>
          </p:cNvPr>
          <p:cNvSpPr txBox="1"/>
          <p:nvPr/>
        </p:nvSpPr>
        <p:spPr>
          <a:xfrm>
            <a:off x="8132563" y="3956668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selenuim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4.8.0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6FA9E-F291-2060-4883-E858AEBD803B}"/>
              </a:ext>
            </a:extLst>
          </p:cNvPr>
          <p:cNvSpPr txBox="1"/>
          <p:nvPr/>
        </p:nvSpPr>
        <p:spPr>
          <a:xfrm>
            <a:off x="6092087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4.6.0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92AEB-B0E9-222C-E46D-ECA870DC4307}"/>
              </a:ext>
            </a:extLst>
          </p:cNvPr>
          <p:cNvSpPr txBox="1"/>
          <p:nvPr/>
        </p:nvSpPr>
        <p:spPr>
          <a:xfrm>
            <a:off x="10148862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Kakao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9FD9C-7FD9-0937-D55E-4D68B546A5FB}"/>
              </a:ext>
            </a:extLst>
          </p:cNvPr>
          <p:cNvSpPr txBox="1"/>
          <p:nvPr/>
        </p:nvSpPr>
        <p:spPr>
          <a:xfrm>
            <a:off x="3345377" y="6205425"/>
            <a:ext cx="226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2022.2.2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AE0BE-5AD0-1C15-6858-D47A82B14109}"/>
              </a:ext>
            </a:extLst>
          </p:cNvPr>
          <p:cNvSpPr txBox="1"/>
          <p:nvPr/>
        </p:nvSpPr>
        <p:spPr>
          <a:xfrm>
            <a:off x="3337121" y="3891831"/>
            <a:ext cx="185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HTML5 + CSS3 + JavaScript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5AFA6-5C40-1ABC-729D-125709F8FE31}"/>
              </a:ext>
            </a:extLst>
          </p:cNvPr>
          <p:cNvSpPr txBox="1"/>
          <p:nvPr/>
        </p:nvSpPr>
        <p:spPr>
          <a:xfrm>
            <a:off x="876303" y="3991836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 3.11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A6F7-1B91-1CE1-42AD-5F5A41BA93C5}"/>
              </a:ext>
            </a:extLst>
          </p:cNvPr>
          <p:cNvSpPr txBox="1"/>
          <p:nvPr/>
        </p:nvSpPr>
        <p:spPr>
          <a:xfrm>
            <a:off x="1028496" y="6160341"/>
            <a:ext cx="125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2" name="Picture 18" descr="크롬] 셀레늄, Selenium, 크롬, 크롤링, 세팅">
            <a:extLst>
              <a:ext uri="{FF2B5EF4-FFF2-40B4-BE49-F238E27FC236}">
                <a16:creationId xmlns:a16="http://schemas.microsoft.com/office/drawing/2014/main" id="{F30E7B5F-47FC-A0E5-0F99-ACEE12AD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80" y="2458713"/>
            <a:ext cx="1156346" cy="12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ndroid] 카카오맵을 2개 이상 ADD했을 때 발생하는 오류 대처 방법! DaumMap does not support that  two or more — IT Story">
            <a:extLst>
              <a:ext uri="{FF2B5EF4-FFF2-40B4-BE49-F238E27FC236}">
                <a16:creationId xmlns:a16="http://schemas.microsoft.com/office/drawing/2014/main" id="{833DDA0A-5B24-2042-301A-292B19E9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06" y="2458713"/>
            <a:ext cx="1760802" cy="146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71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2283D6-BE1B-C756-5146-CCD1286EB4E6}"/>
              </a:ext>
            </a:extLst>
          </p:cNvPr>
          <p:cNvSpPr/>
          <p:nvPr/>
        </p:nvSpPr>
        <p:spPr>
          <a:xfrm>
            <a:off x="54321" y="1264016"/>
            <a:ext cx="637663" cy="55939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0AAD4E-AD15-1150-2A68-D2F7C121238B}"/>
              </a:ext>
            </a:extLst>
          </p:cNvPr>
          <p:cNvSpPr/>
          <p:nvPr/>
        </p:nvSpPr>
        <p:spPr>
          <a:xfrm rot="16200000">
            <a:off x="860984" y="2324233"/>
            <a:ext cx="584182" cy="1101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59E6C7C0-E83C-C4CC-E1DD-C7BB419EDF33}"/>
              </a:ext>
            </a:extLst>
          </p:cNvPr>
          <p:cNvSpPr/>
          <p:nvPr/>
        </p:nvSpPr>
        <p:spPr>
          <a:xfrm>
            <a:off x="457840" y="1962150"/>
            <a:ext cx="11436041" cy="4133850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63433F7-C937-1BC4-C849-924B44C13F50}"/>
              </a:ext>
            </a:extLst>
          </p:cNvPr>
          <p:cNvSpPr/>
          <p:nvPr/>
        </p:nvSpPr>
        <p:spPr>
          <a:xfrm>
            <a:off x="4433529" y="2277483"/>
            <a:ext cx="3484660" cy="3491283"/>
          </a:xfrm>
          <a:prstGeom prst="ellipse">
            <a:avLst/>
          </a:prstGeom>
          <a:solidFill>
            <a:srgbClr val="FFFEC2"/>
          </a:solidFill>
          <a:ln>
            <a:solidFill>
              <a:srgbClr val="FFFE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40D5B-0EB7-29EA-5AFA-A3ACF47A4B65}"/>
              </a:ext>
            </a:extLst>
          </p:cNvPr>
          <p:cNvSpPr txBox="1"/>
          <p:nvPr/>
        </p:nvSpPr>
        <p:spPr>
          <a:xfrm>
            <a:off x="4708173" y="4116861"/>
            <a:ext cx="2935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 현 솔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신호등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제작 </a:t>
            </a:r>
            <a:r>
              <a:rPr lang="ko-KR" altLang="en-US" b="1" dirty="0" err="1"/>
              <a:t>백엔드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소켓 통신 구현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6495BC5-94C1-A74F-D924-504E20837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601" y="2581407"/>
            <a:ext cx="1675706" cy="146482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7DF1005C-6723-64A3-E7AA-14E902AABA58}"/>
              </a:ext>
            </a:extLst>
          </p:cNvPr>
          <p:cNvSpPr/>
          <p:nvPr/>
        </p:nvSpPr>
        <p:spPr>
          <a:xfrm>
            <a:off x="8035717" y="2237579"/>
            <a:ext cx="3560283" cy="3491283"/>
          </a:xfrm>
          <a:prstGeom prst="ellipse">
            <a:avLst/>
          </a:prstGeom>
          <a:solidFill>
            <a:srgbClr val="D4F4C8"/>
          </a:solidFill>
          <a:ln>
            <a:solidFill>
              <a:srgbClr val="D4F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A3C00D6-B36B-CAFC-06AA-E54AB9B5C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8696" y="2552509"/>
            <a:ext cx="1734323" cy="1484563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E72BD457-F963-92D8-A2A6-A22E95319801}"/>
              </a:ext>
            </a:extLst>
          </p:cNvPr>
          <p:cNvSpPr/>
          <p:nvPr/>
        </p:nvSpPr>
        <p:spPr>
          <a:xfrm>
            <a:off x="746232" y="2277483"/>
            <a:ext cx="3560283" cy="3567050"/>
          </a:xfrm>
          <a:prstGeom prst="ellipse">
            <a:avLst/>
          </a:prstGeom>
          <a:solidFill>
            <a:srgbClr val="FDCBC7"/>
          </a:solidFill>
          <a:ln>
            <a:solidFill>
              <a:srgbClr val="FDC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7DE692-1B96-D110-2067-3D0FC40CCAFC}"/>
              </a:ext>
            </a:extLst>
          </p:cNvPr>
          <p:cNvSpPr txBox="1"/>
          <p:nvPr/>
        </p:nvSpPr>
        <p:spPr>
          <a:xfrm>
            <a:off x="1381823" y="4147855"/>
            <a:ext cx="2284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홍 유 강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총괄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제작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 및 </a:t>
            </a:r>
            <a:r>
              <a:rPr lang="ko-KR" altLang="en-US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endParaRPr lang="ko-KR" altLang="en-US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8BD5E88-84D0-8CFF-4D98-6CBEFDAA5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712" y="2632299"/>
            <a:ext cx="1679179" cy="1484562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9BA76EA-6A12-3808-29A9-6F33220EAF18}"/>
              </a:ext>
            </a:extLst>
          </p:cNvPr>
          <p:cNvSpPr txBox="1"/>
          <p:nvPr/>
        </p:nvSpPr>
        <p:spPr>
          <a:xfrm>
            <a:off x="8230412" y="4069639"/>
            <a:ext cx="3170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영 서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운전자 신호등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탐지 구현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20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2067C2-D444-3E2B-CA51-2EA2533D7F52}"/>
              </a:ext>
            </a:extLst>
          </p:cNvPr>
          <p:cNvGrpSpPr/>
          <p:nvPr/>
        </p:nvGrpSpPr>
        <p:grpSpPr>
          <a:xfrm>
            <a:off x="814372" y="1771740"/>
            <a:ext cx="11077650" cy="4829175"/>
            <a:chOff x="914324" y="1986801"/>
            <a:chExt cx="10363351" cy="40425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AC0C66-4FE7-096F-1036-B136CCBB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324" y="1986801"/>
              <a:ext cx="10363351" cy="4042524"/>
            </a:xfrm>
            <a:prstGeom prst="rect">
              <a:avLst/>
            </a:prstGeom>
          </p:spPr>
        </p:pic>
        <p:pic>
          <p:nvPicPr>
            <p:cNvPr id="11" name="Picture 2" descr="계획 - 무료 파일 및 폴더개 아이콘">
              <a:extLst>
                <a:ext uri="{FF2B5EF4-FFF2-40B4-BE49-F238E27FC236}">
                  <a16:creationId xmlns:a16="http://schemas.microsoft.com/office/drawing/2014/main" id="{198C6AD4-7575-C224-99EA-FAF9F0B9D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2886076"/>
              <a:ext cx="6667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Db 파일 형식 기호 - 무료 상호 작용개 아이콘">
              <a:extLst>
                <a:ext uri="{FF2B5EF4-FFF2-40B4-BE49-F238E27FC236}">
                  <a16:creationId xmlns:a16="http://schemas.microsoft.com/office/drawing/2014/main" id="{D11A16CF-C605-BB1F-4A16-F4A3B4511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79" y="3381376"/>
              <a:ext cx="5429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연필로 문서 작성 - 무료 도구 및기구개 아이콘">
              <a:extLst>
                <a:ext uri="{FF2B5EF4-FFF2-40B4-BE49-F238E27FC236}">
                  <a16:creationId xmlns:a16="http://schemas.microsoft.com/office/drawing/2014/main" id="{9F442CFD-50D3-9FD9-0D3F-19FF07364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04" y="3876676"/>
              <a:ext cx="54292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웹 사이트 - 무료 현서와 웹개 아이콘">
              <a:extLst>
                <a:ext uri="{FF2B5EF4-FFF2-40B4-BE49-F238E27FC236}">
                  <a16:creationId xmlns:a16="http://schemas.microsoft.com/office/drawing/2014/main" id="{513F478C-8E06-702D-F1E4-C7867834E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72" y="4305299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오류 수정 - 무료 컴퓨터개 아이콘">
              <a:extLst>
                <a:ext uri="{FF2B5EF4-FFF2-40B4-BE49-F238E27FC236}">
                  <a16:creationId xmlns:a16="http://schemas.microsoft.com/office/drawing/2014/main" id="{60C81DD2-B74D-4C64-FF98-D4A5A3A0F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98" y="4786310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시연 - 무료 사람들개 아이콘">
              <a:extLst>
                <a:ext uri="{FF2B5EF4-FFF2-40B4-BE49-F238E27FC236}">
                  <a16:creationId xmlns:a16="http://schemas.microsoft.com/office/drawing/2014/main" id="{7E55B941-1D3D-A88D-E4A8-720BBE3D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699" y="5124450"/>
              <a:ext cx="7810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D3458A6-2C24-C86A-AAA3-176B4FA3D899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629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4C9DC-E95D-DF28-7447-69B8EB82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52" y="-59267"/>
            <a:ext cx="12257851" cy="691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59268"/>
            <a:ext cx="12462933" cy="69934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개발과정</a:t>
            </a:r>
          </a:p>
        </p:txBody>
      </p:sp>
    </p:spTree>
    <p:extLst>
      <p:ext uri="{BB962C8B-B14F-4D97-AF65-F5344CB8AC3E}">
        <p14:creationId xmlns:p14="http://schemas.microsoft.com/office/powerpoint/2010/main" val="11118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76888" y="1299565"/>
            <a:ext cx="389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ERD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7D8891-788E-DA54-ACD1-5D72E03D2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3" y="3139088"/>
            <a:ext cx="1442140" cy="940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C6CBD-828A-6CDE-C677-D940DC4B5B7F}"/>
              </a:ext>
            </a:extLst>
          </p:cNvPr>
          <p:cNvSpPr txBox="1"/>
          <p:nvPr/>
        </p:nvSpPr>
        <p:spPr>
          <a:xfrm>
            <a:off x="403365" y="4330995"/>
            <a:ext cx="144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지역 관리자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DAD77F-FA10-2943-37B9-23D3CB4C9536}"/>
              </a:ext>
            </a:extLst>
          </p:cNvPr>
          <p:cNvSpPr/>
          <p:nvPr/>
        </p:nvSpPr>
        <p:spPr>
          <a:xfrm>
            <a:off x="2001264" y="2186622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BD1E2-96AE-6617-9C47-148F746CAF46}"/>
              </a:ext>
            </a:extLst>
          </p:cNvPr>
          <p:cNvSpPr/>
          <p:nvPr/>
        </p:nvSpPr>
        <p:spPr>
          <a:xfrm>
            <a:off x="2001264" y="2884453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중계기 목록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C5047-81A5-6AA6-6766-2D9F8CD63FE7}"/>
              </a:ext>
            </a:extLst>
          </p:cNvPr>
          <p:cNvSpPr/>
          <p:nvPr/>
        </p:nvSpPr>
        <p:spPr>
          <a:xfrm>
            <a:off x="2001263" y="3627284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 목록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93AFB4-4C08-588B-4EFC-A5CEEFC46EA0}"/>
              </a:ext>
            </a:extLst>
          </p:cNvPr>
          <p:cNvSpPr/>
          <p:nvPr/>
        </p:nvSpPr>
        <p:spPr>
          <a:xfrm>
            <a:off x="2001262" y="4415115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제어 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9A3EA8-E6AD-87FB-EDC5-0A783359E1BC}"/>
              </a:ext>
            </a:extLst>
          </p:cNvPr>
          <p:cNvSpPr/>
          <p:nvPr/>
        </p:nvSpPr>
        <p:spPr>
          <a:xfrm>
            <a:off x="3830732" y="3981694"/>
            <a:ext cx="1612669" cy="69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</a:t>
            </a:r>
            <a:endParaRPr lang="en-US" altLang="ko-KR" dirty="0"/>
          </a:p>
          <a:p>
            <a:pPr algn="ctr"/>
            <a:r>
              <a:rPr lang="ko-KR" altLang="en-US" dirty="0"/>
              <a:t>소켓 생성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B7705D-30FE-C6F8-E70A-92FC2637E689}"/>
              </a:ext>
            </a:extLst>
          </p:cNvPr>
          <p:cNvSpPr/>
          <p:nvPr/>
        </p:nvSpPr>
        <p:spPr>
          <a:xfrm>
            <a:off x="3830732" y="4835348"/>
            <a:ext cx="1612669" cy="69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텍스트 파일전송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648700-5FC1-BA4E-62B8-2BEF82CB6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449" y="2241653"/>
            <a:ext cx="5856391" cy="32922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D79A55-70C7-4AFD-C94F-821D85CC51CD}"/>
              </a:ext>
            </a:extLst>
          </p:cNvPr>
          <p:cNvSpPr txBox="1"/>
          <p:nvPr/>
        </p:nvSpPr>
        <p:spPr>
          <a:xfrm>
            <a:off x="8972420" y="5855777"/>
            <a:ext cx="76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91EA5-7E2F-E627-6FF8-CF5ED6F6BFD2}"/>
              </a:ext>
            </a:extLst>
          </p:cNvPr>
          <p:cNvSpPr txBox="1"/>
          <p:nvPr/>
        </p:nvSpPr>
        <p:spPr>
          <a:xfrm>
            <a:off x="2247013" y="5855777"/>
            <a:ext cx="144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latin typeface="Haettenschweiler" panose="020B0706040902060204" pitchFamily="34" charset="0"/>
              </a:rPr>
              <a:t>유스케이스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62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87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8C1EF7-AF75-781E-2998-BB929D4F3FD5}"/>
              </a:ext>
            </a:extLst>
          </p:cNvPr>
          <p:cNvSpPr/>
          <p:nvPr/>
        </p:nvSpPr>
        <p:spPr>
          <a:xfrm>
            <a:off x="1288026" y="4198374"/>
            <a:ext cx="786580" cy="25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296D2F-3463-93A1-3BD4-A31EEA61C395}"/>
              </a:ext>
            </a:extLst>
          </p:cNvPr>
          <p:cNvSpPr/>
          <p:nvPr/>
        </p:nvSpPr>
        <p:spPr>
          <a:xfrm>
            <a:off x="8234517" y="2531807"/>
            <a:ext cx="786580" cy="25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5E06C-A88A-A3B4-C08D-25BB1123A4AC}"/>
              </a:ext>
            </a:extLst>
          </p:cNvPr>
          <p:cNvSpPr/>
          <p:nvPr/>
        </p:nvSpPr>
        <p:spPr>
          <a:xfrm>
            <a:off x="2119862" y="4773562"/>
            <a:ext cx="869144" cy="545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B74CE-A8F3-778F-F198-8134AD11A2E5}"/>
              </a:ext>
            </a:extLst>
          </p:cNvPr>
          <p:cNvSpPr/>
          <p:nvPr/>
        </p:nvSpPr>
        <p:spPr>
          <a:xfrm>
            <a:off x="7227382" y="2949676"/>
            <a:ext cx="4207534" cy="7669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6C1110-6F7D-0920-E567-CCC466A36EAB}"/>
              </a:ext>
            </a:extLst>
          </p:cNvPr>
          <p:cNvSpPr/>
          <p:nvPr/>
        </p:nvSpPr>
        <p:spPr>
          <a:xfrm>
            <a:off x="7227382" y="5211097"/>
            <a:ext cx="3578270" cy="50144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3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CB0415-9C35-F7E1-BBEC-614BA904E90F}"/>
              </a:ext>
            </a:extLst>
          </p:cNvPr>
          <p:cNvGrpSpPr/>
          <p:nvPr/>
        </p:nvGrpSpPr>
        <p:grpSpPr>
          <a:xfrm>
            <a:off x="-755540" y="0"/>
            <a:ext cx="12947540" cy="6858000"/>
            <a:chOff x="-1020011" y="-287867"/>
            <a:chExt cx="13703080" cy="7281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B675B2-68CD-93DA-FE85-F0662B0562F6}"/>
                </a:ext>
              </a:extLst>
            </p:cNvPr>
            <p:cNvSpPr/>
            <p:nvPr/>
          </p:nvSpPr>
          <p:spPr>
            <a:xfrm>
              <a:off x="-287867" y="-287867"/>
              <a:ext cx="12970934" cy="72813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735566-3CC2-F242-DD1B-C76136CD4F35}"/>
                </a:ext>
              </a:extLst>
            </p:cNvPr>
            <p:cNvGrpSpPr/>
            <p:nvPr/>
          </p:nvGrpSpPr>
          <p:grpSpPr>
            <a:xfrm>
              <a:off x="-152751" y="0"/>
              <a:ext cx="12835820" cy="6747309"/>
              <a:chOff x="1874430" y="653521"/>
              <a:chExt cx="8715656" cy="4914900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193F3CD2-5702-C472-56B4-7B749918D1FA}"/>
                  </a:ext>
                </a:extLst>
              </p:cNvPr>
              <p:cNvSpPr/>
              <p:nvPr/>
            </p:nvSpPr>
            <p:spPr>
              <a:xfrm>
                <a:off x="1981200" y="653521"/>
                <a:ext cx="8407400" cy="4914900"/>
              </a:xfrm>
              <a:prstGeom prst="flowChartProcess">
                <a:avLst/>
              </a:prstGeom>
              <a:noFill/>
              <a:ln w="1238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B2B1C70-D1E7-C10E-F247-96FBB1C1F61E}"/>
                  </a:ext>
                </a:extLst>
              </p:cNvPr>
              <p:cNvSpPr/>
              <p:nvPr/>
            </p:nvSpPr>
            <p:spPr>
              <a:xfrm>
                <a:off x="1874430" y="1391070"/>
                <a:ext cx="456257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D0B369-C444-8875-F60B-1F3718409F0E}"/>
                  </a:ext>
                </a:extLst>
              </p:cNvPr>
              <p:cNvSpPr/>
              <p:nvPr/>
            </p:nvSpPr>
            <p:spPr>
              <a:xfrm>
                <a:off x="10133828" y="1391070"/>
                <a:ext cx="456258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59E2EE-ABA0-0DD4-EDAB-E8A3EAB5EBF2}"/>
                </a:ext>
              </a:extLst>
            </p:cNvPr>
            <p:cNvGrpSpPr/>
            <p:nvPr/>
          </p:nvGrpSpPr>
          <p:grpSpPr>
            <a:xfrm>
              <a:off x="-1020011" y="2819738"/>
              <a:ext cx="4521200" cy="1066123"/>
              <a:chOff x="3937000" y="2877954"/>
              <a:chExt cx="4521200" cy="10661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62414F-FE10-8FD1-249E-1BB4F2546448}"/>
                  </a:ext>
                </a:extLst>
              </p:cNvPr>
              <p:cNvSpPr/>
              <p:nvPr/>
            </p:nvSpPr>
            <p:spPr>
              <a:xfrm>
                <a:off x="5245768" y="2877954"/>
                <a:ext cx="1963554" cy="106612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4ABDB5E9-3484-CFCC-CA26-18A2C690C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0" y="3127375"/>
                <a:ext cx="4521200" cy="7836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7200" b="1" dirty="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목차</a:t>
                </a:r>
              </a:p>
            </p:txBody>
          </p:sp>
        </p:grp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BBCE5150-5837-89DD-79EE-2844500444EE}"/>
                </a:ext>
              </a:extLst>
            </p:cNvPr>
            <p:cNvSpPr/>
            <p:nvPr/>
          </p:nvSpPr>
          <p:spPr>
            <a:xfrm>
              <a:off x="6611750" y="706392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 및 배경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77E1EBA-C70F-5B2D-6998-A51B3DAB357E}"/>
                </a:ext>
              </a:extLst>
            </p:cNvPr>
            <p:cNvSpPr/>
            <p:nvPr/>
          </p:nvSpPr>
          <p:spPr>
            <a:xfrm>
              <a:off x="5895663" y="1844046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A380A08-7211-8137-93A6-DE0F79A696DE}"/>
                </a:ext>
              </a:extLst>
            </p:cNvPr>
            <p:cNvSpPr/>
            <p:nvPr/>
          </p:nvSpPr>
          <p:spPr>
            <a:xfrm>
              <a:off x="5163212" y="2983837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기대효과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BADA8D6-16A0-4045-2607-1A760016A0A3}"/>
                </a:ext>
              </a:extLst>
            </p:cNvPr>
            <p:cNvSpPr/>
            <p:nvPr/>
          </p:nvSpPr>
          <p:spPr>
            <a:xfrm>
              <a:off x="4449339" y="4121490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   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시연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6185CFB-AA39-B4CC-EC40-A794A13580CC}"/>
                </a:ext>
              </a:extLst>
            </p:cNvPr>
            <p:cNvSpPr/>
            <p:nvPr/>
          </p:nvSpPr>
          <p:spPr>
            <a:xfrm>
              <a:off x="3729673" y="5248705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추후계획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E73581-9BC6-D84D-AA1F-4F305F8B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135" b="89904" l="9231" r="92308">
                          <a14:foregroundMark x1="89231" y1="59615" x2="89615" y2="54327"/>
                          <a14:foregroundMark x1="90769" y1="62500" x2="90000" y2="61058"/>
                          <a14:foregroundMark x1="90385" y1="58654" x2="91538" y2="64904"/>
                          <a14:foregroundMark x1="91923" y1="58654" x2="91154" y2="65865"/>
                          <a14:foregroundMark x1="92692" y1="68269" x2="91923" y2="62500"/>
                          <a14:foregroundMark x1="10769" y1="43750" x2="9231" y2="43750"/>
                          <a14:foregroundMark x1="52308" y1="78365" x2="52308" y2="81250"/>
                          <a14:foregroundMark x1="18462" y1="53365" x2="18462" y2="55288"/>
                          <a14:foregroundMark x1="80000" y1="72115" x2="84615" y2="69231"/>
                          <a14:backgroundMark x1="90385" y1="85096" x2="90385" y2="85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20042">
              <a:off x="9395447" y="4340285"/>
              <a:ext cx="2915435" cy="233234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F08AF3-803F-09D5-4BC3-3DF0E1F94F18}"/>
                </a:ext>
              </a:extLst>
            </p:cNvPr>
            <p:cNvGrpSpPr/>
            <p:nvPr/>
          </p:nvGrpSpPr>
          <p:grpSpPr>
            <a:xfrm>
              <a:off x="3850752" y="336590"/>
              <a:ext cx="2513488" cy="1507456"/>
              <a:chOff x="13726865" y="324576"/>
              <a:chExt cx="4075102" cy="2825870"/>
            </a:xfrm>
          </p:grpSpPr>
          <p:pic>
            <p:nvPicPr>
              <p:cNvPr id="11" name="Object 27">
                <a:extLst>
                  <a:ext uri="{FF2B5EF4-FFF2-40B4-BE49-F238E27FC236}">
                    <a16:creationId xmlns:a16="http://schemas.microsoft.com/office/drawing/2014/main" id="{450B1A31-4F43-66B3-2697-555357FC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6865" y="324576"/>
                <a:ext cx="4075102" cy="282587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8D7885-779C-58BA-9DFB-52E7455ED2ED}"/>
                </a:ext>
              </a:extLst>
            </p:cNvPr>
            <p:cNvGrpSpPr/>
            <p:nvPr/>
          </p:nvGrpSpPr>
          <p:grpSpPr>
            <a:xfrm rot="21403426">
              <a:off x="9638128" y="4795870"/>
              <a:ext cx="2496796" cy="1629557"/>
              <a:chOff x="7326962" y="510314"/>
              <a:chExt cx="5636936" cy="3646751"/>
            </a:xfrm>
          </p:grpSpPr>
          <p:pic>
            <p:nvPicPr>
              <p:cNvPr id="6" name="Object 36">
                <a:extLst>
                  <a:ext uri="{FF2B5EF4-FFF2-40B4-BE49-F238E27FC236}">
                    <a16:creationId xmlns:a16="http://schemas.microsoft.com/office/drawing/2014/main" id="{1BC9F0B4-2D7B-F7D3-9D77-2520078FD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26962" y="510314"/>
                <a:ext cx="5636936" cy="3646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594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45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747D02-2E8A-89A0-6FE1-4D16C4D3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379" y="2044264"/>
            <a:ext cx="8871759" cy="45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94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중계기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582187-8196-FE15-1D2B-E7599663C637}"/>
              </a:ext>
            </a:extLst>
          </p:cNvPr>
          <p:cNvSpPr/>
          <p:nvPr/>
        </p:nvSpPr>
        <p:spPr>
          <a:xfrm>
            <a:off x="1607971" y="4434348"/>
            <a:ext cx="3809603" cy="8160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A93973-AE65-C42D-2CAF-AE7F037C38D0}"/>
              </a:ext>
            </a:extLst>
          </p:cNvPr>
          <p:cNvSpPr/>
          <p:nvPr/>
        </p:nvSpPr>
        <p:spPr>
          <a:xfrm>
            <a:off x="7227383" y="4247535"/>
            <a:ext cx="4119043" cy="11552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4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45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8451F1-C505-0F17-4676-634B1E65D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379" y="2034639"/>
            <a:ext cx="8871759" cy="45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92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F12782-3311-19DA-C8CC-3326F6EFF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25" y="2083707"/>
            <a:ext cx="5244905" cy="43951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A7A41F-157A-3428-F47A-45DA41BB4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203" y="2093332"/>
            <a:ext cx="5227286" cy="436607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EC7808-9951-AAEF-3211-E78EE7CE9E38}"/>
              </a:ext>
            </a:extLst>
          </p:cNvPr>
          <p:cNvSpPr/>
          <p:nvPr/>
        </p:nvSpPr>
        <p:spPr>
          <a:xfrm>
            <a:off x="1096083" y="2547389"/>
            <a:ext cx="4533192" cy="3805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6B9C1A-98F8-7F95-CEAD-BDAD83933C27}"/>
              </a:ext>
            </a:extLst>
          </p:cNvPr>
          <p:cNvSpPr/>
          <p:nvPr/>
        </p:nvSpPr>
        <p:spPr>
          <a:xfrm>
            <a:off x="8991600" y="2547388"/>
            <a:ext cx="1314450" cy="300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5C3279-18D9-EB81-F8CB-BF29ED7A8C2D}"/>
              </a:ext>
            </a:extLst>
          </p:cNvPr>
          <p:cNvSpPr/>
          <p:nvPr/>
        </p:nvSpPr>
        <p:spPr>
          <a:xfrm>
            <a:off x="6818113" y="4450282"/>
            <a:ext cx="1314450" cy="702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4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F12782-3311-19DA-C8CC-3326F6EFF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25" y="2083707"/>
            <a:ext cx="5244905" cy="43951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EC7808-9951-AAEF-3211-E78EE7CE9E38}"/>
              </a:ext>
            </a:extLst>
          </p:cNvPr>
          <p:cNvSpPr/>
          <p:nvPr/>
        </p:nvSpPr>
        <p:spPr>
          <a:xfrm>
            <a:off x="1885949" y="2847975"/>
            <a:ext cx="2624169" cy="2638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D7F3ED-4FCE-644F-2E5A-374528C7C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202" y="2093331"/>
            <a:ext cx="5227286" cy="43564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0FE3C1-846E-E53E-3D54-95D11C9CB5E5}"/>
              </a:ext>
            </a:extLst>
          </p:cNvPr>
          <p:cNvSpPr/>
          <p:nvPr/>
        </p:nvSpPr>
        <p:spPr>
          <a:xfrm>
            <a:off x="9124950" y="2943226"/>
            <a:ext cx="1285876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1C9DE6-B6AF-BC95-CD1F-2D6EF392E673}"/>
              </a:ext>
            </a:extLst>
          </p:cNvPr>
          <p:cNvSpPr/>
          <p:nvPr/>
        </p:nvSpPr>
        <p:spPr>
          <a:xfrm>
            <a:off x="6840576" y="4104819"/>
            <a:ext cx="1617624" cy="53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88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제어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EF21C5-D212-7C24-DBE9-5DFE8738B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41" y="2368363"/>
            <a:ext cx="5328207" cy="3905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5CBF8B-6157-D78D-78D1-BCF5ACA5C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326" y="2350312"/>
            <a:ext cx="5259499" cy="38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5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519533" y="1356272"/>
            <a:ext cx="488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소켓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6FBD6-1608-0E77-C433-1E402E9B7588}"/>
              </a:ext>
            </a:extLst>
          </p:cNvPr>
          <p:cNvSpPr txBox="1"/>
          <p:nvPr/>
        </p:nvSpPr>
        <p:spPr>
          <a:xfrm>
            <a:off x="970535" y="2277786"/>
            <a:ext cx="12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소켓이란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80433A-C2E8-6BF8-1237-B83005151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35" y="2762343"/>
            <a:ext cx="10250929" cy="1333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A045B9-44BB-F1B5-9B30-E927EAF5347B}"/>
              </a:ext>
            </a:extLst>
          </p:cNvPr>
          <p:cNvSpPr txBox="1"/>
          <p:nvPr/>
        </p:nvSpPr>
        <p:spPr>
          <a:xfrm>
            <a:off x="3752578" y="4373022"/>
            <a:ext cx="851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프로그램이 네트워크에서 데이터를 통신할 수 있도록 연결해주는 </a:t>
            </a:r>
            <a:r>
              <a:rPr lang="ko-KR" altLang="en-US" b="1" dirty="0" err="1">
                <a:latin typeface="Haettenschweiler" panose="020B0706040902060204" pitchFamily="34" charset="0"/>
              </a:rPr>
              <a:t>연결부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3ECCA-E56B-B223-3E8F-511DE67EAC9E}"/>
              </a:ext>
            </a:extLst>
          </p:cNvPr>
          <p:cNvSpPr txBox="1"/>
          <p:nvPr/>
        </p:nvSpPr>
        <p:spPr>
          <a:xfrm>
            <a:off x="3752577" y="4855396"/>
            <a:ext cx="851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서버 간 양방향 통신이 필요한 프로그램에 사용됨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75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519533" y="1356272"/>
            <a:ext cx="488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소켓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6FBD6-1608-0E77-C433-1E402E9B7588}"/>
              </a:ext>
            </a:extLst>
          </p:cNvPr>
          <p:cNvSpPr txBox="1"/>
          <p:nvPr/>
        </p:nvSpPr>
        <p:spPr>
          <a:xfrm>
            <a:off x="712246" y="2481777"/>
            <a:ext cx="281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웹 소켓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vs TCP/IP </a:t>
            </a:r>
            <a:r>
              <a:rPr lang="ko-KR" altLang="en-US" b="1" dirty="0">
                <a:latin typeface="Haettenschweiler" panose="020B0706040902060204" pitchFamily="34" charset="0"/>
              </a:rPr>
              <a:t>소켓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35361-F1F6-DFD2-20DE-3896D8BB6E83}"/>
              </a:ext>
            </a:extLst>
          </p:cNvPr>
          <p:cNvSpPr txBox="1"/>
          <p:nvPr/>
        </p:nvSpPr>
        <p:spPr>
          <a:xfrm>
            <a:off x="909590" y="3321430"/>
            <a:ext cx="568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웹소켓은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통신의 양방향 통신을 위해 등장한 것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4F817-F144-5374-3F00-72FB86009005}"/>
              </a:ext>
            </a:extLst>
          </p:cNvPr>
          <p:cNvSpPr txBox="1"/>
          <p:nvPr/>
        </p:nvSpPr>
        <p:spPr>
          <a:xfrm>
            <a:off x="909588" y="3908174"/>
            <a:ext cx="849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(HTTP</a:t>
            </a:r>
            <a:r>
              <a:rPr lang="ko-KR" altLang="en-US" b="1" dirty="0">
                <a:latin typeface="Haettenschweiler" panose="020B070604090206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b="1" dirty="0">
                <a:latin typeface="Haettenschweiler" panose="020B0706040902060204" pitchFamily="34" charset="0"/>
              </a:rPr>
              <a:t>계층 규약이고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계층 규약으로 서로 다른 계층이다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1D5F18C-88F4-D06F-4D25-E5B3FC2C814C}"/>
              </a:ext>
            </a:extLst>
          </p:cNvPr>
          <p:cNvSpPr/>
          <p:nvPr/>
        </p:nvSpPr>
        <p:spPr>
          <a:xfrm>
            <a:off x="6533423" y="3429000"/>
            <a:ext cx="328067" cy="123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E48098-C8AD-9248-6B87-12819FF7A52A}"/>
              </a:ext>
            </a:extLst>
          </p:cNvPr>
          <p:cNvSpPr txBox="1"/>
          <p:nvPr/>
        </p:nvSpPr>
        <p:spPr>
          <a:xfrm>
            <a:off x="6958626" y="3306283"/>
            <a:ext cx="488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에서는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 존재 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54B1598-0457-800D-F32E-2DB405448BE9}"/>
              </a:ext>
            </a:extLst>
          </p:cNvPr>
          <p:cNvSpPr/>
          <p:nvPr/>
        </p:nvSpPr>
        <p:spPr>
          <a:xfrm>
            <a:off x="991402" y="4537006"/>
            <a:ext cx="746656" cy="238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1FF939-83C8-601C-20B1-A3423D9DE511}"/>
              </a:ext>
            </a:extLst>
          </p:cNvPr>
          <p:cNvSpPr txBox="1"/>
          <p:nvPr/>
        </p:nvSpPr>
        <p:spPr>
          <a:xfrm>
            <a:off x="1856844" y="4447363"/>
            <a:ext cx="616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양방향 통신은 가능하지만 브라우저 위에서 이루어진다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C38AA-3B71-1DB7-383A-0A7577C938FA}"/>
              </a:ext>
            </a:extLst>
          </p:cNvPr>
          <p:cNvSpPr txBox="1"/>
          <p:nvPr/>
        </p:nvSpPr>
        <p:spPr>
          <a:xfrm>
            <a:off x="680270" y="5273803"/>
            <a:ext cx="881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따라서 </a:t>
            </a:r>
            <a:r>
              <a:rPr lang="ko-KR" altLang="en-US" b="1" dirty="0" err="1">
                <a:latin typeface="Haettenschweiler" panose="020B0706040902060204" pitchFamily="34" charset="0"/>
              </a:rPr>
              <a:t>라즈베리파이에서는</a:t>
            </a:r>
            <a:r>
              <a:rPr lang="ko-KR" altLang="en-US" b="1" dirty="0">
                <a:latin typeface="Haettenschweiler" panose="020B0706040902060204" pitchFamily="34" charset="0"/>
              </a:rPr>
              <a:t> 브라우저를 사용하지 않으므로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소켓을 사용해야한다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23E955-AEE7-8B79-F173-81201B8A8AD2}"/>
              </a:ext>
            </a:extLst>
          </p:cNvPr>
          <p:cNvSpPr txBox="1"/>
          <p:nvPr/>
        </p:nvSpPr>
        <p:spPr>
          <a:xfrm>
            <a:off x="747440" y="5911708"/>
            <a:ext cx="598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장고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view.py</a:t>
            </a:r>
            <a:r>
              <a:rPr lang="ko-KR" altLang="en-US" b="1" dirty="0">
                <a:latin typeface="Haettenschweiler" panose="020B0706040902060204" pitchFamily="34" charset="0"/>
              </a:rPr>
              <a:t>에서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 연결부분을 구현하였다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5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A979ABC-38E7-D26B-F79F-C17DF2E0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83" y="280074"/>
            <a:ext cx="5427504" cy="6521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20496-945D-3745-AA13-698C3836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76" y="343866"/>
            <a:ext cx="4817345" cy="6457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A32831-ACED-C28C-6DAF-080BFF69A82B}"/>
              </a:ext>
            </a:extLst>
          </p:cNvPr>
          <p:cNvSpPr txBox="1"/>
          <p:nvPr/>
        </p:nvSpPr>
        <p:spPr>
          <a:xfrm>
            <a:off x="10553991" y="343866"/>
            <a:ext cx="119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서버 소켓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89629-8398-611E-9003-BCDD57BFDE2C}"/>
              </a:ext>
            </a:extLst>
          </p:cNvPr>
          <p:cNvSpPr txBox="1"/>
          <p:nvPr/>
        </p:nvSpPr>
        <p:spPr>
          <a:xfrm>
            <a:off x="3343494" y="392727"/>
            <a:ext cx="184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클라이언트 </a:t>
            </a:r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소켓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F6E9A7-0496-7D05-C9C1-7D8271EDF340}"/>
              </a:ext>
            </a:extLst>
          </p:cNvPr>
          <p:cNvSpPr/>
          <p:nvPr/>
        </p:nvSpPr>
        <p:spPr>
          <a:xfrm>
            <a:off x="6449661" y="3540680"/>
            <a:ext cx="3364433" cy="691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136687-BB1E-654E-D8A9-79C4F9EF57E8}"/>
              </a:ext>
            </a:extLst>
          </p:cNvPr>
          <p:cNvSpPr/>
          <p:nvPr/>
        </p:nvSpPr>
        <p:spPr>
          <a:xfrm>
            <a:off x="592151" y="4306754"/>
            <a:ext cx="2974708" cy="418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8276A2-025E-5F22-192E-546CABD0E64E}"/>
              </a:ext>
            </a:extLst>
          </p:cNvPr>
          <p:cNvSpPr/>
          <p:nvPr/>
        </p:nvSpPr>
        <p:spPr>
          <a:xfrm>
            <a:off x="6449661" y="4516158"/>
            <a:ext cx="3364433" cy="3769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1B573A-7961-B63F-EE34-DF289675450A}"/>
              </a:ext>
            </a:extLst>
          </p:cNvPr>
          <p:cNvSpPr/>
          <p:nvPr/>
        </p:nvSpPr>
        <p:spPr>
          <a:xfrm>
            <a:off x="592152" y="1895810"/>
            <a:ext cx="3198072" cy="1322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7BF43D-B979-271F-02E3-12E4C8956A5A}"/>
              </a:ext>
            </a:extLst>
          </p:cNvPr>
          <p:cNvSpPr/>
          <p:nvPr/>
        </p:nvSpPr>
        <p:spPr>
          <a:xfrm>
            <a:off x="592151" y="3290677"/>
            <a:ext cx="3651782" cy="7019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B87182-9BDC-65C8-81F2-DC82F2321B3E}"/>
              </a:ext>
            </a:extLst>
          </p:cNvPr>
          <p:cNvCxnSpPr/>
          <p:nvPr/>
        </p:nvCxnSpPr>
        <p:spPr>
          <a:xfrm>
            <a:off x="7091835" y="1647316"/>
            <a:ext cx="26454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E8273D-E2A4-9238-CBE9-B5DE61F6C3E1}"/>
              </a:ext>
            </a:extLst>
          </p:cNvPr>
          <p:cNvCxnSpPr>
            <a:cxnSpLocks/>
          </p:cNvCxnSpPr>
          <p:nvPr/>
        </p:nvCxnSpPr>
        <p:spPr>
          <a:xfrm>
            <a:off x="7091835" y="2281346"/>
            <a:ext cx="201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013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48223" y="1335007"/>
            <a:ext cx="379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라즈베리파이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412921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6092F-B41D-F111-93E6-468607E8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6" y="-2"/>
            <a:ext cx="12304586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072381" y="2722746"/>
            <a:ext cx="7166704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</p:spTree>
    <p:extLst>
      <p:ext uri="{BB962C8B-B14F-4D97-AF65-F5344CB8AC3E}">
        <p14:creationId xmlns:p14="http://schemas.microsoft.com/office/powerpoint/2010/main" val="125524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444404" y="1292476"/>
            <a:ext cx="2927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구현</a:t>
            </a:r>
          </a:p>
        </p:txBody>
      </p:sp>
    </p:spTree>
    <p:extLst>
      <p:ext uri="{BB962C8B-B14F-4D97-AF65-F5344CB8AC3E}">
        <p14:creationId xmlns:p14="http://schemas.microsoft.com/office/powerpoint/2010/main" val="1543300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C42915-47D2-7FE7-11F6-D701875E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4" y="2062549"/>
            <a:ext cx="9966960" cy="4680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B774E3-909C-FC4E-A044-7BE876B72414}"/>
              </a:ext>
            </a:extLst>
          </p:cNvPr>
          <p:cNvSpPr/>
          <p:nvPr/>
        </p:nvSpPr>
        <p:spPr>
          <a:xfrm>
            <a:off x="4350174" y="1832143"/>
            <a:ext cx="3495040" cy="4810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FD65-D5D2-9FD8-E68B-D48D41D5C362}"/>
              </a:ext>
            </a:extLst>
          </p:cNvPr>
          <p:cNvSpPr txBox="1"/>
          <p:nvPr/>
        </p:nvSpPr>
        <p:spPr>
          <a:xfrm>
            <a:off x="2627715" y="1162950"/>
            <a:ext cx="712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복잡한 연산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그래픽 처리 및 외부기기 제어 가능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926937" y="114667"/>
            <a:ext cx="20617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H/W</a:t>
            </a:r>
          </a:p>
        </p:txBody>
      </p:sp>
    </p:spTree>
    <p:extLst>
      <p:ext uri="{BB962C8B-B14F-4D97-AF65-F5344CB8AC3E}">
        <p14:creationId xmlns:p14="http://schemas.microsoft.com/office/powerpoint/2010/main" val="1109674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2B2CEC-3B6C-A655-43C2-C985A835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0"/>
            <a:ext cx="7589519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C24C7FB-4290-8F46-0465-51D71924CBBC}"/>
              </a:ext>
            </a:extLst>
          </p:cNvPr>
          <p:cNvSpPr/>
          <p:nvPr/>
        </p:nvSpPr>
        <p:spPr>
          <a:xfrm>
            <a:off x="5709920" y="5080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A7DE08-5934-31AE-B12B-80E8967C6F01}"/>
              </a:ext>
            </a:extLst>
          </p:cNvPr>
          <p:cNvSpPr/>
          <p:nvPr/>
        </p:nvSpPr>
        <p:spPr>
          <a:xfrm>
            <a:off x="5405120" y="24688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77B807-6B36-B53A-3456-821151921AB2}"/>
              </a:ext>
            </a:extLst>
          </p:cNvPr>
          <p:cNvSpPr/>
          <p:nvPr/>
        </p:nvSpPr>
        <p:spPr>
          <a:xfrm>
            <a:off x="7691120" y="1188719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E14B7A-DFEE-CAA1-AF0F-92625CAD4CEB}"/>
              </a:ext>
            </a:extLst>
          </p:cNvPr>
          <p:cNvSpPr/>
          <p:nvPr/>
        </p:nvSpPr>
        <p:spPr>
          <a:xfrm>
            <a:off x="6026950" y="586232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AC6889-C4A3-BD72-F19C-95F6EF9DDC06}"/>
              </a:ext>
            </a:extLst>
          </p:cNvPr>
          <p:cNvSpPr/>
          <p:nvPr/>
        </p:nvSpPr>
        <p:spPr>
          <a:xfrm>
            <a:off x="7477760" y="519176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7445D9-5559-AC42-7CDD-827DDE1EA636}"/>
              </a:ext>
            </a:extLst>
          </p:cNvPr>
          <p:cNvSpPr/>
          <p:nvPr/>
        </p:nvSpPr>
        <p:spPr>
          <a:xfrm>
            <a:off x="8916340" y="128797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816D-9052-8C0B-3F54-EBAA1900A27B}"/>
              </a:ext>
            </a:extLst>
          </p:cNvPr>
          <p:cNvSpPr txBox="1"/>
          <p:nvPr/>
        </p:nvSpPr>
        <p:spPr>
          <a:xfrm>
            <a:off x="853441" y="138548"/>
            <a:ext cx="3714420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교류전압의 </a:t>
            </a:r>
            <a:r>
              <a:rPr lang="ko-KR" altLang="en-US" b="1" dirty="0">
                <a:solidFill>
                  <a:srgbClr val="FF0000"/>
                </a:solidFill>
              </a:rPr>
              <a:t>전원 공급케이블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546644-BA79-1BC8-194E-4FB152A52A8C}"/>
              </a:ext>
            </a:extLst>
          </p:cNvPr>
          <p:cNvSpPr/>
          <p:nvPr/>
        </p:nvSpPr>
        <p:spPr>
          <a:xfrm>
            <a:off x="82861" y="154572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E80D9-277A-5E6B-07F3-EAFC63974683}"/>
              </a:ext>
            </a:extLst>
          </p:cNvPr>
          <p:cNvSpPr txBox="1"/>
          <p:nvPr/>
        </p:nvSpPr>
        <p:spPr>
          <a:xfrm>
            <a:off x="853439" y="1020634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SMPS</a:t>
            </a:r>
            <a:r>
              <a:rPr lang="ko-KR" altLang="en-US" sz="2400" b="1" dirty="0"/>
              <a:t>파워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교류전압을 </a:t>
            </a:r>
            <a:r>
              <a:rPr lang="en-US" altLang="ko-KR" dirty="0"/>
              <a:t>5V</a:t>
            </a:r>
            <a:r>
              <a:rPr lang="ko-KR" altLang="en-US" dirty="0"/>
              <a:t>직류전압으로 변환하는 </a:t>
            </a:r>
            <a:r>
              <a:rPr lang="ko-KR" altLang="en-US" b="1" dirty="0">
                <a:solidFill>
                  <a:srgbClr val="FF0000"/>
                </a:solidFill>
              </a:rPr>
              <a:t>전압변환장치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6D6B16-7C3A-206E-E4FF-2ECD3A6CDF0F}"/>
              </a:ext>
            </a:extLst>
          </p:cNvPr>
          <p:cNvSpPr/>
          <p:nvPr/>
        </p:nvSpPr>
        <p:spPr>
          <a:xfrm>
            <a:off x="82860" y="1036658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3636B-EE19-BE53-3FEB-2FF622301E5A}"/>
              </a:ext>
            </a:extLst>
          </p:cNvPr>
          <p:cNvSpPr txBox="1"/>
          <p:nvPr/>
        </p:nvSpPr>
        <p:spPr>
          <a:xfrm>
            <a:off x="853440" y="2179719"/>
            <a:ext cx="3714419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5V </a:t>
            </a:r>
            <a:r>
              <a:rPr lang="ko-KR" altLang="en-US" dirty="0"/>
              <a:t>직류전압을 </a:t>
            </a:r>
            <a:r>
              <a:rPr lang="ko-KR" altLang="en-US" b="1" dirty="0"/>
              <a:t>컨트롤러</a:t>
            </a:r>
            <a:r>
              <a:rPr lang="ko-KR" altLang="en-US" dirty="0"/>
              <a:t>와 </a:t>
            </a:r>
            <a:r>
              <a:rPr lang="ko-KR" altLang="en-US" b="1" dirty="0"/>
              <a:t>모듈</a:t>
            </a:r>
            <a:r>
              <a:rPr lang="ko-KR" altLang="en-US" dirty="0"/>
              <a:t>에 제공하는 </a:t>
            </a:r>
            <a:r>
              <a:rPr lang="ko-KR" altLang="en-US" b="1" dirty="0">
                <a:solidFill>
                  <a:srgbClr val="FF0000"/>
                </a:solidFill>
              </a:rPr>
              <a:t>전원 공급 케이블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93126-12EC-AD52-829B-C68FE8BC4923}"/>
              </a:ext>
            </a:extLst>
          </p:cNvPr>
          <p:cNvSpPr/>
          <p:nvPr/>
        </p:nvSpPr>
        <p:spPr>
          <a:xfrm>
            <a:off x="82861" y="2195743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E3F62-E5BE-21F4-3A34-A92B0D564478}"/>
              </a:ext>
            </a:extLst>
          </p:cNvPr>
          <p:cNvSpPr txBox="1"/>
          <p:nvPr/>
        </p:nvSpPr>
        <p:spPr>
          <a:xfrm>
            <a:off x="853439" y="3336256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컨트롤러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모듈에 데이터를 제공</a:t>
            </a:r>
            <a:r>
              <a:rPr lang="ko-KR" altLang="en-US" dirty="0"/>
              <a:t>하는 소형 컴퓨터로</a:t>
            </a: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4 </a:t>
            </a:r>
            <a:r>
              <a:rPr lang="ko-KR" altLang="en-US" dirty="0"/>
              <a:t>사용 예정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DB2839-1D99-63D8-5974-B4019EE71B97}"/>
              </a:ext>
            </a:extLst>
          </p:cNvPr>
          <p:cNvSpPr/>
          <p:nvPr/>
        </p:nvSpPr>
        <p:spPr>
          <a:xfrm>
            <a:off x="82859" y="33522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92AF4-1F7E-898D-0574-D8356AEE8B79}"/>
              </a:ext>
            </a:extLst>
          </p:cNvPr>
          <p:cNvSpPr txBox="1"/>
          <p:nvPr/>
        </p:nvSpPr>
        <p:spPr>
          <a:xfrm>
            <a:off x="853439" y="4492793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케이블</a:t>
            </a:r>
            <a:endParaRPr lang="en-US" altLang="ko-KR" sz="2400" b="1" dirty="0"/>
          </a:p>
          <a:p>
            <a:r>
              <a:rPr lang="ko-KR" altLang="en-US" dirty="0"/>
              <a:t>컨트롤러로부터 </a:t>
            </a:r>
            <a:r>
              <a:rPr lang="ko-KR" altLang="en-US" b="1" dirty="0">
                <a:solidFill>
                  <a:srgbClr val="FF0000"/>
                </a:solidFill>
              </a:rPr>
              <a:t>데이터를 전송하는 케이블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252C29-CA0C-6C93-268F-15FE4BC9E395}"/>
              </a:ext>
            </a:extLst>
          </p:cNvPr>
          <p:cNvSpPr/>
          <p:nvPr/>
        </p:nvSpPr>
        <p:spPr>
          <a:xfrm>
            <a:off x="82859" y="450881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654BA-E512-ADB8-EE32-49479BB6AEF8}"/>
              </a:ext>
            </a:extLst>
          </p:cNvPr>
          <p:cNvSpPr txBox="1"/>
          <p:nvPr/>
        </p:nvSpPr>
        <p:spPr>
          <a:xfrm>
            <a:off x="850589" y="5649330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</a:t>
            </a:r>
            <a:endParaRPr lang="en-US" altLang="ko-KR" sz="2400" b="1" dirty="0"/>
          </a:p>
          <a:p>
            <a:r>
              <a:rPr lang="ko-KR" altLang="en-US" dirty="0"/>
              <a:t>컨트롤러로부터 데이터를 받아 </a:t>
            </a:r>
            <a:r>
              <a:rPr lang="ko-KR" altLang="en-US" b="1" dirty="0"/>
              <a:t>문자 및 숫자</a:t>
            </a:r>
            <a:r>
              <a:rPr lang="ko-KR" altLang="en-US" dirty="0"/>
              <a:t>를 출력하는 </a:t>
            </a:r>
            <a:r>
              <a:rPr lang="en-US" altLang="ko-KR" b="1" dirty="0">
                <a:solidFill>
                  <a:srgbClr val="FF0000"/>
                </a:solidFill>
              </a:rPr>
              <a:t>LED</a:t>
            </a:r>
            <a:r>
              <a:rPr lang="ko-KR" altLang="en-US" b="1" dirty="0">
                <a:solidFill>
                  <a:srgbClr val="FF0000"/>
                </a:solidFill>
              </a:rPr>
              <a:t>전광판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25E79C-E017-615E-67D7-119F01F58B76}"/>
              </a:ext>
            </a:extLst>
          </p:cNvPr>
          <p:cNvSpPr/>
          <p:nvPr/>
        </p:nvSpPr>
        <p:spPr>
          <a:xfrm>
            <a:off x="80009" y="5665354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9513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105DEE0-9540-2375-A241-95E3675E2F22}"/>
              </a:ext>
            </a:extLst>
          </p:cNvPr>
          <p:cNvGrpSpPr/>
          <p:nvPr/>
        </p:nvGrpSpPr>
        <p:grpSpPr>
          <a:xfrm>
            <a:off x="274321" y="2068115"/>
            <a:ext cx="4846320" cy="4159965"/>
            <a:chOff x="314960" y="1793795"/>
            <a:chExt cx="6703695" cy="4159965"/>
          </a:xfrm>
        </p:grpSpPr>
        <p:pic>
          <p:nvPicPr>
            <p:cNvPr id="11266" name="Picture 2" descr="Raspberry Pi 4, Enclosures &amp; Cameras | element14">
              <a:extLst>
                <a:ext uri="{FF2B5EF4-FFF2-40B4-BE49-F238E27FC236}">
                  <a16:creationId xmlns:a16="http://schemas.microsoft.com/office/drawing/2014/main" id="{5CA5D2D5-4DC7-3F8F-037E-4C1493FEC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63" y="2250895"/>
              <a:ext cx="3858342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용어] Raspbian (라즈비안) - 개념 : 네이버 블로그">
              <a:extLst>
                <a:ext uri="{FF2B5EF4-FFF2-40B4-BE49-F238E27FC236}">
                  <a16:creationId xmlns:a16="http://schemas.microsoft.com/office/drawing/2014/main" id="{15334966-3080-E122-DF03-404EEFD2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259" y="2733258"/>
              <a:ext cx="280035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48A882-4807-0C49-9662-D612C0379A2A}"/>
                </a:ext>
              </a:extLst>
            </p:cNvPr>
            <p:cNvSpPr txBox="1"/>
            <p:nvPr/>
          </p:nvSpPr>
          <p:spPr>
            <a:xfrm>
              <a:off x="1714945" y="4889320"/>
              <a:ext cx="491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라즈베리파이</a:t>
              </a:r>
              <a:r>
                <a:rPr lang="en-US" altLang="ko-KR" dirty="0"/>
                <a:t>4 </a:t>
              </a:r>
              <a:r>
                <a:rPr lang="ko-KR" altLang="en-US" sz="2400" b="1" dirty="0"/>
                <a:t>운영체제</a:t>
              </a:r>
              <a:r>
                <a:rPr lang="ko-KR" altLang="en-US" dirty="0"/>
                <a:t> 설치</a:t>
              </a:r>
              <a:endParaRPr lang="en-US" altLang="ko-KR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FC960F-B78B-2849-A1F0-D0023E421162}"/>
                </a:ext>
              </a:extLst>
            </p:cNvPr>
            <p:cNvSpPr/>
            <p:nvPr/>
          </p:nvSpPr>
          <p:spPr>
            <a:xfrm>
              <a:off x="314960" y="1793795"/>
              <a:ext cx="6703695" cy="415996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6A29A4F-C331-4BBE-D725-9E788AF1C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39" y="1230396"/>
            <a:ext cx="3756651" cy="40724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70CC49-5002-8530-EF4D-8929142D4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39" y="1896430"/>
            <a:ext cx="4145008" cy="415996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2C8CC-C1C2-F4C6-E852-878EF1C55D05}"/>
              </a:ext>
            </a:extLst>
          </p:cNvPr>
          <p:cNvSpPr txBox="1"/>
          <p:nvPr/>
        </p:nvSpPr>
        <p:spPr>
          <a:xfrm>
            <a:off x="7160983" y="6178641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SD</a:t>
            </a:r>
            <a:r>
              <a:rPr lang="ko-KR" altLang="en-US" dirty="0"/>
              <a:t>카드 </a:t>
            </a:r>
            <a:r>
              <a:rPr lang="en-US" altLang="ko-KR" dirty="0"/>
              <a:t>+ </a:t>
            </a:r>
            <a:r>
              <a:rPr lang="ko-KR" altLang="en-US" sz="2400" b="1" dirty="0"/>
              <a:t>소스</a:t>
            </a:r>
            <a:r>
              <a:rPr lang="ko-KR" altLang="en-US" dirty="0"/>
              <a:t>코드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6DB116-7E07-0937-196A-76A539EC7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009" y="3419503"/>
            <a:ext cx="1695187" cy="1358131"/>
          </a:xfrm>
          <a:prstGeom prst="rect">
            <a:avLst/>
          </a:prstGeom>
        </p:spPr>
      </p:pic>
      <p:sp>
        <p:nvSpPr>
          <p:cNvPr id="16" name="화살표: 굽음 15">
            <a:extLst>
              <a:ext uri="{FF2B5EF4-FFF2-40B4-BE49-F238E27FC236}">
                <a16:creationId xmlns:a16="http://schemas.microsoft.com/office/drawing/2014/main" id="{2B554C82-2CDC-9F9A-1AF8-E32220B654E6}"/>
              </a:ext>
            </a:extLst>
          </p:cNvPr>
          <p:cNvSpPr/>
          <p:nvPr/>
        </p:nvSpPr>
        <p:spPr>
          <a:xfrm rot="16200000" flipH="1">
            <a:off x="5765136" y="2299363"/>
            <a:ext cx="1179576" cy="1060704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334686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ED5B9F-D627-4B75-A511-182D1A993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4" y="2376490"/>
            <a:ext cx="6096000" cy="2461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55E0C5-E9EF-476E-B86E-373DA1AE9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233" y="1487130"/>
            <a:ext cx="3921168" cy="37100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20FB15-2AA8-401E-9CA4-FDF3CE3AE31E}"/>
              </a:ext>
            </a:extLst>
          </p:cNvPr>
          <p:cNvSpPr txBox="1"/>
          <p:nvPr/>
        </p:nvSpPr>
        <p:spPr>
          <a:xfrm>
            <a:off x="1167246" y="5104819"/>
            <a:ext cx="428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+mj-lt"/>
              </a:rPr>
              <a:t>이벤트에 맞는 이미지 제작</a:t>
            </a:r>
            <a:r>
              <a:rPr lang="en-US" altLang="ko-KR" b="1" dirty="0">
                <a:latin typeface="+mj-lt"/>
              </a:rPr>
              <a:t>(2700x500)</a:t>
            </a:r>
            <a:endParaRPr lang="ko-KR" alt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FAA65-1483-4751-B297-2CAFAAB724B2}"/>
              </a:ext>
            </a:extLst>
          </p:cNvPr>
          <p:cNvSpPr txBox="1"/>
          <p:nvPr/>
        </p:nvSpPr>
        <p:spPr>
          <a:xfrm>
            <a:off x="8132563" y="5580345"/>
            <a:ext cx="302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이벤트에 따른 파일읽기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87C6C1-2314-4400-9872-A8F3F8204AE5}"/>
              </a:ext>
            </a:extLst>
          </p:cNvPr>
          <p:cNvSpPr txBox="1"/>
          <p:nvPr/>
        </p:nvSpPr>
        <p:spPr>
          <a:xfrm>
            <a:off x="8705590" y="1525445"/>
            <a:ext cx="133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일반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5BF8E-8CF7-4FE1-B479-78CD36ADBA4B}"/>
              </a:ext>
            </a:extLst>
          </p:cNvPr>
          <p:cNvSpPr txBox="1"/>
          <p:nvPr/>
        </p:nvSpPr>
        <p:spPr>
          <a:xfrm>
            <a:off x="8638760" y="3479505"/>
            <a:ext cx="133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태풍</a:t>
            </a:r>
            <a:endParaRPr lang="ko-KR" altLang="en-US" b="1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B87E9-8C54-4A43-A295-326124147165}"/>
              </a:ext>
            </a:extLst>
          </p:cNvPr>
          <p:cNvSpPr txBox="1"/>
          <p:nvPr/>
        </p:nvSpPr>
        <p:spPr>
          <a:xfrm>
            <a:off x="8569867" y="4338331"/>
            <a:ext cx="133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낙석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2FF81F-9C2F-450A-A68F-A61FD474029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30201" y="1710111"/>
            <a:ext cx="10753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A49509-6AEA-4FAC-9907-A955367076C4}"/>
              </a:ext>
            </a:extLst>
          </p:cNvPr>
          <p:cNvCxnSpPr>
            <a:cxnSpLocks/>
          </p:cNvCxnSpPr>
          <p:nvPr/>
        </p:nvCxnSpPr>
        <p:spPr>
          <a:xfrm>
            <a:off x="7618600" y="3739327"/>
            <a:ext cx="10753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6CEE7E-C510-44B0-9E3E-3C135BAB0179}"/>
              </a:ext>
            </a:extLst>
          </p:cNvPr>
          <p:cNvCxnSpPr>
            <a:cxnSpLocks/>
          </p:cNvCxnSpPr>
          <p:nvPr/>
        </p:nvCxnSpPr>
        <p:spPr>
          <a:xfrm>
            <a:off x="7594868" y="4542094"/>
            <a:ext cx="10753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22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9E8ACD-ECCD-4ADF-954A-F25F41365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97" y="1480027"/>
            <a:ext cx="5840525" cy="454499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4E8A6-D119-4055-BF53-2D19C9E25CA2}"/>
              </a:ext>
            </a:extLst>
          </p:cNvPr>
          <p:cNvSpPr/>
          <p:nvPr/>
        </p:nvSpPr>
        <p:spPr>
          <a:xfrm>
            <a:off x="895611" y="2279737"/>
            <a:ext cx="1960323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96A2D-CC19-45EF-819A-6EFA2B45513A}"/>
              </a:ext>
            </a:extLst>
          </p:cNvPr>
          <p:cNvSpPr txBox="1"/>
          <p:nvPr/>
        </p:nvSpPr>
        <p:spPr>
          <a:xfrm>
            <a:off x="6557723" y="2279737"/>
            <a:ext cx="35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1. </a:t>
            </a:r>
            <a:r>
              <a:rPr lang="ko-KR" altLang="en-US" b="1" dirty="0">
                <a:latin typeface="+mj-lt"/>
              </a:rPr>
              <a:t>상황함수에서 받은 이미지</a:t>
            </a:r>
            <a:r>
              <a:rPr lang="en-US" altLang="ko-KR" b="1" dirty="0">
                <a:latin typeface="+mj-lt"/>
              </a:rPr>
              <a:t>read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D0673E-8402-4B58-87B5-0AF8BA12A08E}"/>
              </a:ext>
            </a:extLst>
          </p:cNvPr>
          <p:cNvSpPr/>
          <p:nvPr/>
        </p:nvSpPr>
        <p:spPr>
          <a:xfrm>
            <a:off x="895610" y="3228583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5F807-98CB-439A-A28C-AD72D6C3285A}"/>
              </a:ext>
            </a:extLst>
          </p:cNvPr>
          <p:cNvSpPr txBox="1"/>
          <p:nvPr/>
        </p:nvSpPr>
        <p:spPr>
          <a:xfrm>
            <a:off x="6557723" y="3175348"/>
            <a:ext cx="35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2. </a:t>
            </a:r>
            <a:r>
              <a:rPr lang="ko-KR" altLang="en-US" b="1" dirty="0">
                <a:latin typeface="+mj-lt"/>
              </a:rPr>
              <a:t>전광판 </a:t>
            </a:r>
            <a:r>
              <a:rPr lang="en-US" altLang="ko-KR" b="1" dirty="0">
                <a:latin typeface="+mj-lt"/>
              </a:rPr>
              <a:t>size</a:t>
            </a:r>
            <a:r>
              <a:rPr lang="ko-KR" altLang="en-US" b="1" dirty="0">
                <a:latin typeface="+mj-lt"/>
              </a:rPr>
              <a:t>에 맞게 </a:t>
            </a:r>
            <a:r>
              <a:rPr lang="en-US" altLang="ko-KR" b="1" dirty="0">
                <a:latin typeface="+mj-lt"/>
              </a:rPr>
              <a:t>resize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AE08B0-43E6-4E3E-8312-8639DB4FDDB2}"/>
              </a:ext>
            </a:extLst>
          </p:cNvPr>
          <p:cNvSpPr txBox="1"/>
          <p:nvPr/>
        </p:nvSpPr>
        <p:spPr>
          <a:xfrm>
            <a:off x="6557723" y="3664325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3. </a:t>
            </a:r>
            <a:r>
              <a:rPr lang="ko-KR" altLang="en-US" b="1" dirty="0">
                <a:latin typeface="+mj-lt"/>
              </a:rPr>
              <a:t>전광판이 나타내는 좌측상단으로 </a:t>
            </a:r>
            <a:r>
              <a:rPr lang="en-US" altLang="ko-KR" b="1" dirty="0">
                <a:latin typeface="+mj-lt"/>
              </a:rPr>
              <a:t>move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AED769-A708-4DD1-8C25-AB72DB68C220}"/>
              </a:ext>
            </a:extLst>
          </p:cNvPr>
          <p:cNvSpPr/>
          <p:nvPr/>
        </p:nvSpPr>
        <p:spPr>
          <a:xfrm>
            <a:off x="895610" y="366432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9692-D6B4-4153-A5DC-AD0325AC2E8C}"/>
              </a:ext>
            </a:extLst>
          </p:cNvPr>
          <p:cNvSpPr txBox="1"/>
          <p:nvPr/>
        </p:nvSpPr>
        <p:spPr>
          <a:xfrm>
            <a:off x="6591214" y="4711910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5. </a:t>
            </a:r>
            <a:r>
              <a:rPr lang="ko-KR" altLang="en-US" b="1" dirty="0">
                <a:latin typeface="+mj-lt"/>
              </a:rPr>
              <a:t>슬라이드쇼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86805-6537-4164-A57A-A74E7AEEF395}"/>
              </a:ext>
            </a:extLst>
          </p:cNvPr>
          <p:cNvSpPr txBox="1"/>
          <p:nvPr/>
        </p:nvSpPr>
        <p:spPr>
          <a:xfrm>
            <a:off x="6591214" y="4186279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4. </a:t>
            </a:r>
            <a:r>
              <a:rPr lang="en-US" altLang="ko-KR" b="1" dirty="0" err="1">
                <a:latin typeface="+mj-lt"/>
              </a:rPr>
              <a:t>WindowBar</a:t>
            </a:r>
            <a:r>
              <a:rPr lang="ko-KR" altLang="en-US" b="1" dirty="0">
                <a:latin typeface="+mj-lt"/>
              </a:rPr>
              <a:t>를 제거하기위해 전체화면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8A0A1B-92AA-4450-BDA0-11DF81F62DD4}"/>
              </a:ext>
            </a:extLst>
          </p:cNvPr>
          <p:cNvSpPr/>
          <p:nvPr/>
        </p:nvSpPr>
        <p:spPr>
          <a:xfrm>
            <a:off x="895610" y="412285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AE81F7-B11D-4C40-84A4-0C868F2FCF51}"/>
              </a:ext>
            </a:extLst>
          </p:cNvPr>
          <p:cNvSpPr/>
          <p:nvPr/>
        </p:nvSpPr>
        <p:spPr>
          <a:xfrm>
            <a:off x="895610" y="4555611"/>
            <a:ext cx="5135672" cy="13942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27DB96-EC2A-41DD-AA77-459DEB456927}"/>
              </a:ext>
            </a:extLst>
          </p:cNvPr>
          <p:cNvSpPr/>
          <p:nvPr/>
        </p:nvSpPr>
        <p:spPr>
          <a:xfrm>
            <a:off x="538586" y="2323578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11597E-2222-4777-8C59-B2EF6428355C}"/>
              </a:ext>
            </a:extLst>
          </p:cNvPr>
          <p:cNvSpPr/>
          <p:nvPr/>
        </p:nvSpPr>
        <p:spPr>
          <a:xfrm>
            <a:off x="538586" y="3263030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A2E9668-1137-4AD7-95B8-D9A217CD5758}"/>
              </a:ext>
            </a:extLst>
          </p:cNvPr>
          <p:cNvSpPr/>
          <p:nvPr/>
        </p:nvSpPr>
        <p:spPr>
          <a:xfrm>
            <a:off x="538586" y="375200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96BF4D-72DB-4F6B-A4BB-A443A03F5BB0}"/>
              </a:ext>
            </a:extLst>
          </p:cNvPr>
          <p:cNvSpPr/>
          <p:nvPr/>
        </p:nvSpPr>
        <p:spPr>
          <a:xfrm>
            <a:off x="538586" y="421565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2B9EE32-A911-4AA2-B443-790A67102E0B}"/>
              </a:ext>
            </a:extLst>
          </p:cNvPr>
          <p:cNvSpPr/>
          <p:nvPr/>
        </p:nvSpPr>
        <p:spPr>
          <a:xfrm>
            <a:off x="538586" y="4571085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446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" y="2783084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51AAC-B112-CCBA-BDEF-325DB12A67B0}"/>
              </a:ext>
            </a:extLst>
          </p:cNvPr>
          <p:cNvSpPr txBox="1"/>
          <p:nvPr/>
        </p:nvSpPr>
        <p:spPr>
          <a:xfrm>
            <a:off x="762952" y="586161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객체 탐지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6866455" y="2948456"/>
            <a:ext cx="4984980" cy="1656727"/>
            <a:chOff x="5161161" y="2447433"/>
            <a:chExt cx="498498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88641" y="2974866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X 1300</a:t>
              </a:r>
              <a:endParaRPr lang="ko-KR" altLang="en-US" sz="3200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0666F8E-8CAB-409D-9EFB-44B544CFD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455" y="4942656"/>
            <a:ext cx="4656766" cy="122459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4588946" y="3628845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4578343" y="2840751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4588946" y="4416939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4578343" y="2508359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01C999-6855-E044-1661-2B0C8BD1F9E7}"/>
              </a:ext>
            </a:extLst>
          </p:cNvPr>
          <p:cNvSpPr/>
          <p:nvPr/>
        </p:nvSpPr>
        <p:spPr>
          <a:xfrm>
            <a:off x="10410117" y="114667"/>
            <a:ext cx="1371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7091" y="1404129"/>
            <a:ext cx="6545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" y="2783084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51AAC-B112-CCBA-BDEF-325DB12A67B0}"/>
              </a:ext>
            </a:extLst>
          </p:cNvPr>
          <p:cNvSpPr txBox="1"/>
          <p:nvPr/>
        </p:nvSpPr>
        <p:spPr>
          <a:xfrm>
            <a:off x="762952" y="586161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객체 탐지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01C999-6855-E044-1661-2B0C8BD1F9E7}"/>
              </a:ext>
            </a:extLst>
          </p:cNvPr>
          <p:cNvSpPr/>
          <p:nvPr/>
        </p:nvSpPr>
        <p:spPr>
          <a:xfrm>
            <a:off x="10410117" y="114667"/>
            <a:ext cx="1371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7091" y="1404129"/>
            <a:ext cx="6545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E1D315-46A5-492B-9589-8665C0165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627" y="2700601"/>
            <a:ext cx="6442685" cy="2055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DACBD-5347-45BF-A39C-E13A5D8F1D23}"/>
              </a:ext>
            </a:extLst>
          </p:cNvPr>
          <p:cNvSpPr txBox="1"/>
          <p:nvPr/>
        </p:nvSpPr>
        <p:spPr>
          <a:xfrm>
            <a:off x="5812077" y="5223353"/>
            <a:ext cx="576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특정 클래스가 감지 되었을 시에 특정 이벤트 실행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F3F89D-67D7-48CF-94E5-FE0DC672C74B}"/>
              </a:ext>
            </a:extLst>
          </p:cNvPr>
          <p:cNvSpPr/>
          <p:nvPr/>
        </p:nvSpPr>
        <p:spPr>
          <a:xfrm>
            <a:off x="5260932" y="3012510"/>
            <a:ext cx="1177446" cy="3569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498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교통, 실외, 거리이(가) 표시된 사진&#10;&#10;자동 생성된 설명">
            <a:extLst>
              <a:ext uri="{FF2B5EF4-FFF2-40B4-BE49-F238E27FC236}">
                <a16:creationId xmlns:a16="http://schemas.microsoft.com/office/drawing/2014/main" id="{C62EDEF5-4FC7-F314-5348-56F7843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4" y="-33870"/>
            <a:ext cx="12272434" cy="6925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33870"/>
            <a:ext cx="12462933" cy="692573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３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65550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0AC30-1CA1-DA91-33CF-55AC9198B2C3}"/>
              </a:ext>
            </a:extLst>
          </p:cNvPr>
          <p:cNvSpPr/>
          <p:nvPr/>
        </p:nvSpPr>
        <p:spPr>
          <a:xfrm>
            <a:off x="6262989" y="3324491"/>
            <a:ext cx="5510078" cy="221425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7C073-AA61-B0F1-0233-527A64FBE0B3}"/>
              </a:ext>
            </a:extLst>
          </p:cNvPr>
          <p:cNvSpPr/>
          <p:nvPr/>
        </p:nvSpPr>
        <p:spPr>
          <a:xfrm>
            <a:off x="6262989" y="1318332"/>
            <a:ext cx="5510078" cy="1921015"/>
          </a:xfrm>
          <a:prstGeom prst="rect">
            <a:avLst/>
          </a:prstGeom>
          <a:solidFill>
            <a:schemeClr val="tx2">
              <a:lumMod val="7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딜레마 존, 밟느냐 서느냐 그것이 문제로다 | 마이클">
            <a:extLst>
              <a:ext uri="{FF2B5EF4-FFF2-40B4-BE49-F238E27FC236}">
                <a16:creationId xmlns:a16="http://schemas.microsoft.com/office/drawing/2014/main" id="{83C0D3D9-405E-6AF9-B1E2-ECECAC62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81" y="1318331"/>
            <a:ext cx="5399900" cy="36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73FB8-4623-03C3-7EE7-0E8BA47E9F8C}"/>
              </a:ext>
            </a:extLst>
          </p:cNvPr>
          <p:cNvSpPr txBox="1"/>
          <p:nvPr/>
        </p:nvSpPr>
        <p:spPr>
          <a:xfrm>
            <a:off x="239469" y="5771162"/>
            <a:ext cx="7824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황색신호 </a:t>
            </a:r>
            <a:r>
              <a:rPr lang="ko-KR" altLang="en-US" sz="2800" kern="0" spc="0" dirty="0">
                <a:solidFill>
                  <a:srgbClr val="FFFF00"/>
                </a:solidFill>
                <a:effectLst/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‘딜레마존‘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애매한 사고를 좀더 </a:t>
            </a:r>
            <a:r>
              <a:rPr lang="ko-KR" altLang="en-US" sz="2000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확실한 정보를 제공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 사고가 나면 사고원인 데이터로 인해 분석이 가능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6B7F4-1710-75C7-565F-641F157A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2" y="1546361"/>
            <a:ext cx="4968671" cy="1028789"/>
          </a:xfrm>
          <a:prstGeom prst="rect">
            <a:avLst/>
          </a:prstGeom>
        </p:spPr>
      </p:pic>
      <p:pic>
        <p:nvPicPr>
          <p:cNvPr id="4104" name="Picture 8" descr="신호등 빨간불 깜빡일 때, 노란불 깜빡일 때 무슨 차이?">
            <a:extLst>
              <a:ext uri="{FF2B5EF4-FFF2-40B4-BE49-F238E27FC236}">
                <a16:creationId xmlns:a16="http://schemas.microsoft.com/office/drawing/2014/main" id="{492814F8-08C9-FBCA-8BA5-A216D7FC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62" y="3441581"/>
            <a:ext cx="4968671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9BFC8-161D-0CC3-EC8A-1D60FB907CA7}"/>
              </a:ext>
            </a:extLst>
          </p:cNvPr>
          <p:cNvSpPr txBox="1"/>
          <p:nvPr/>
        </p:nvSpPr>
        <p:spPr>
          <a:xfrm>
            <a:off x="6527162" y="2660592"/>
            <a:ext cx="496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주행</a:t>
            </a:r>
            <a:r>
              <a:rPr lang="ko-KR" altLang="en-US" dirty="0"/>
              <a:t>가능 여부와 </a:t>
            </a:r>
            <a:r>
              <a:rPr lang="ko-KR" altLang="en-US" sz="2400" b="1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남은 </a:t>
            </a:r>
            <a:r>
              <a:rPr lang="ko-KR" altLang="en-US" sz="2400" b="1" dirty="0"/>
              <a:t>시간</a:t>
            </a:r>
            <a:r>
              <a:rPr lang="ko-KR" altLang="en-US" dirty="0"/>
              <a:t> 표시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A01EF-844C-74F4-5A5D-28F97393AA75}"/>
              </a:ext>
            </a:extLst>
          </p:cNvPr>
          <p:cNvSpPr txBox="1"/>
          <p:nvPr/>
        </p:nvSpPr>
        <p:spPr>
          <a:xfrm>
            <a:off x="6527162" y="4953757"/>
            <a:ext cx="496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운전자가 판단하기 </a:t>
            </a:r>
            <a:r>
              <a:rPr lang="ko-KR" altLang="en-US" sz="3600" b="1" dirty="0">
                <a:solidFill>
                  <a:srgbClr val="FF0000"/>
                </a:solidFill>
              </a:rPr>
              <a:t>애매</a:t>
            </a:r>
            <a:r>
              <a:rPr lang="ko-KR" altLang="en-US" dirty="0">
                <a:solidFill>
                  <a:schemeClr val="bg1"/>
                </a:solidFill>
              </a:rPr>
              <a:t>함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FE579567-DBAB-AFDA-92B7-DD0E9B1AF046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BD8AD2A1-655D-1BFE-7249-B8941A0C82D7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499C67A-3E0E-A457-19C9-E1D05C34A63F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37E3D1D-A2A8-CA78-03FF-A3023DE51BB1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4E1E212-CF31-02BC-489E-B45831A225EB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52478E-1F3C-9A7A-A2D8-A11BF03DE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9C5811-AE33-492D-A804-5A439A720BD7}"/>
              </a:ext>
            </a:extLst>
          </p:cNvPr>
          <p:cNvGrpSpPr/>
          <p:nvPr/>
        </p:nvGrpSpPr>
        <p:grpSpPr>
          <a:xfrm>
            <a:off x="991402" y="263630"/>
            <a:ext cx="8746562" cy="708521"/>
            <a:chOff x="991402" y="263630"/>
            <a:chExt cx="8746562" cy="708521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F4817E9-371D-029D-709F-3B043C659D7B}"/>
                </a:ext>
              </a:extLst>
            </p:cNvPr>
            <p:cNvSpPr/>
            <p:nvPr/>
          </p:nvSpPr>
          <p:spPr>
            <a:xfrm>
              <a:off x="991402" y="263630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B9A2A63-F427-8280-DA1A-F45BF08E6289}"/>
                </a:ext>
              </a:extLst>
            </p:cNvPr>
            <p:cNvSpPr/>
            <p:nvPr/>
          </p:nvSpPr>
          <p:spPr>
            <a:xfrm>
              <a:off x="3111402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시장현황</a:t>
              </a:r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85DBEFB0-89DE-C3D5-1CB7-9CE1724F93A5}"/>
                </a:ext>
              </a:extLst>
            </p:cNvPr>
            <p:cNvSpPr/>
            <p:nvPr/>
          </p:nvSpPr>
          <p:spPr>
            <a:xfrm>
              <a:off x="4716803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제안배경</a:t>
              </a: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FB906626-3880-8D50-C5C7-5B3E41DD4911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흐름도</a:t>
              </a: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E03B2DC-8332-E270-34AD-50CC5BB21369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530635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보행자 친화적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개발</a:t>
            </a:r>
          </a:p>
        </p:txBody>
      </p:sp>
      <p:grpSp>
        <p:nvGrpSpPr>
          <p:cNvPr id="4" name="그룹 1013">
            <a:extLst>
              <a:ext uri="{FF2B5EF4-FFF2-40B4-BE49-F238E27FC236}">
                <a16:creationId xmlns:a16="http://schemas.microsoft.com/office/drawing/2014/main" id="{0B433C48-C47A-0F9D-DBBB-FD2684A61183}"/>
              </a:ext>
            </a:extLst>
          </p:cNvPr>
          <p:cNvGrpSpPr/>
          <p:nvPr/>
        </p:nvGrpSpPr>
        <p:grpSpPr>
          <a:xfrm rot="21108336">
            <a:off x="2224629" y="2467469"/>
            <a:ext cx="706342" cy="742654"/>
            <a:chOff x="7446042" y="6507839"/>
            <a:chExt cx="3085714" cy="3195302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3FE47589-1E95-8959-05D3-477AE660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042" y="6507839"/>
              <a:ext cx="3085714" cy="319530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2D28DC-F1BD-9556-290C-EFFA5482C11C}"/>
              </a:ext>
            </a:extLst>
          </p:cNvPr>
          <p:cNvSpPr txBox="1"/>
          <p:nvPr/>
        </p:nvSpPr>
        <p:spPr>
          <a:xfrm>
            <a:off x="-204186" y="1518082"/>
            <a:ext cx="3728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기획및</a:t>
            </a:r>
            <a:r>
              <a:rPr lang="ko-KR" altLang="en-US" b="1" dirty="0">
                <a:latin typeface="Haettenschweiler" panose="020B0706040902060204" pitchFamily="34" charset="0"/>
              </a:rPr>
              <a:t> 배경 소제목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1.</a:t>
            </a:r>
            <a:r>
              <a:rPr lang="ko-KR" altLang="en-US" b="1" dirty="0">
                <a:latin typeface="Haettenschweiler" panose="020B0706040902060204" pitchFamily="34" charset="0"/>
              </a:rPr>
              <a:t>주제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2.</a:t>
            </a:r>
            <a:r>
              <a:rPr lang="ko-KR" altLang="en-US" b="1" dirty="0" err="1">
                <a:latin typeface="Haettenschweiler" panose="020B0706040902060204" pitchFamily="34" charset="0"/>
              </a:rPr>
              <a:t>시장배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3.</a:t>
            </a:r>
            <a:r>
              <a:rPr lang="ko-KR" altLang="en-US" b="1" dirty="0">
                <a:latin typeface="Haettenschweiler" panose="020B0706040902060204" pitchFamily="34" charset="0"/>
              </a:rPr>
              <a:t>제안배경 및 기능</a:t>
            </a:r>
            <a:r>
              <a:rPr lang="en-US" altLang="ko-KR" b="1" dirty="0">
                <a:latin typeface="Haettenschweiler" panose="020B0706040902060204" pitchFamily="34" charset="0"/>
              </a:rPr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전</a:t>
            </a:r>
            <a:r>
              <a:rPr lang="en-US" altLang="ko-KR" b="1" dirty="0">
                <a:latin typeface="Haettenschweiler" panose="020B0706040902060204" pitchFamily="34" charset="0"/>
              </a:rPr>
              <a:t>&amp;</a:t>
            </a:r>
            <a:r>
              <a:rPr lang="ko-KR" altLang="en-US" b="1" dirty="0">
                <a:latin typeface="Haettenschweiler" panose="020B0706040902060204" pitchFamily="34" charset="0"/>
              </a:rPr>
              <a:t>후</a:t>
            </a:r>
            <a:r>
              <a:rPr lang="en-US" altLang="ko-KR" b="1" dirty="0">
                <a:latin typeface="Haettenschweiler" panose="020B0706040902060204" pitchFamily="34" charset="0"/>
              </a:rPr>
              <a:t>)</a:t>
            </a: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4.</a:t>
            </a:r>
            <a:r>
              <a:rPr lang="ko-KR" altLang="en-US" b="1" dirty="0">
                <a:latin typeface="Haettenschweiler" panose="020B0706040902060204" pitchFamily="34" charset="0"/>
              </a:rPr>
              <a:t>개발 흐름도 </a:t>
            </a:r>
            <a:r>
              <a:rPr lang="ko-KR" altLang="en-US" b="1" dirty="0" err="1">
                <a:latin typeface="Haettenschweiler" panose="020B0706040902060204" pitchFamily="34" charset="0"/>
              </a:rPr>
              <a:t>유스케이스느낌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5.</a:t>
            </a:r>
            <a:r>
              <a:rPr lang="ko-KR" altLang="en-US" b="1" dirty="0">
                <a:latin typeface="Haettenschweiler" panose="020B0706040902060204" pitchFamily="34" charset="0"/>
              </a:rPr>
              <a:t>역할 및 일정</a:t>
            </a:r>
          </a:p>
        </p:txBody>
      </p: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응급환자 태운 것처럼 '얌체 질주' 사설 구급차…암행 순찰에 적발 | SBS 뉴스">
            <a:extLst>
              <a:ext uri="{FF2B5EF4-FFF2-40B4-BE49-F238E27FC236}">
                <a16:creationId xmlns:a16="http://schemas.microsoft.com/office/drawing/2014/main" id="{2B4AAD06-DFA5-8812-259B-44871458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1370813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소방차 - Wikiwand">
            <a:extLst>
              <a:ext uri="{FF2B5EF4-FFF2-40B4-BE49-F238E27FC236}">
                <a16:creationId xmlns:a16="http://schemas.microsoft.com/office/drawing/2014/main" id="{883C5AA9-A56E-1695-65B1-0B528020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4143008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5DF2153-2011-11EE-6DA2-0615B5ED2B54}"/>
              </a:ext>
            </a:extLst>
          </p:cNvPr>
          <p:cNvGrpSpPr/>
          <p:nvPr/>
        </p:nvGrpSpPr>
        <p:grpSpPr>
          <a:xfrm>
            <a:off x="5838517" y="898481"/>
            <a:ext cx="6529815" cy="6242624"/>
            <a:chOff x="5573873" y="110551"/>
            <a:chExt cx="6529815" cy="624262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8E2C760-7780-3FC9-BB1E-D9F4F4BB4B42}"/>
                </a:ext>
              </a:extLst>
            </p:cNvPr>
            <p:cNvGrpSpPr/>
            <p:nvPr/>
          </p:nvGrpSpPr>
          <p:grpSpPr>
            <a:xfrm>
              <a:off x="5573873" y="657225"/>
              <a:ext cx="5637052" cy="5695950"/>
              <a:chOff x="6373973" y="376236"/>
              <a:chExt cx="5637052" cy="569595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FC9A05C-D7F0-FBEF-5EFA-F7C6DF40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3973" y="376236"/>
                <a:ext cx="5637052" cy="5695950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235FB67-0DB8-DBD3-2C7D-AB0FB6449CF8}"/>
                  </a:ext>
                </a:extLst>
              </p:cNvPr>
              <p:cNvSpPr/>
              <p:nvPr/>
            </p:nvSpPr>
            <p:spPr>
              <a:xfrm>
                <a:off x="7419975" y="1743075"/>
                <a:ext cx="3343274" cy="590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8ABED99-1834-76FC-4695-8E360D0A7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5250" y="1840213"/>
                <a:ext cx="281964" cy="39627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C8C99-88E2-9EEF-85A6-1D371D9F8B7D}"/>
                  </a:ext>
                </a:extLst>
              </p:cNvPr>
              <p:cNvSpPr txBox="1"/>
              <p:nvPr/>
            </p:nvSpPr>
            <p:spPr>
              <a:xfrm>
                <a:off x="8083082" y="1805285"/>
                <a:ext cx="23431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rgbClr val="00B050"/>
                    </a:solidFill>
                  </a:rPr>
                  <a:t>긴급차량 진입</a:t>
                </a: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68E73A9-B355-C96D-B5CC-CFCA7D061F72}"/>
                  </a:ext>
                </a:extLst>
              </p:cNvPr>
              <p:cNvSpPr/>
              <p:nvPr/>
            </p:nvSpPr>
            <p:spPr>
              <a:xfrm>
                <a:off x="7470776" y="1809750"/>
                <a:ext cx="457200" cy="4572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화살표: 위쪽 10">
                <a:extLst>
                  <a:ext uri="{FF2B5EF4-FFF2-40B4-BE49-F238E27FC236}">
                    <a16:creationId xmlns:a16="http://schemas.microsoft.com/office/drawing/2014/main" id="{425E3A21-1B0F-2DA7-44AD-0FEF2D0DBA90}"/>
                  </a:ext>
                </a:extLst>
              </p:cNvPr>
              <p:cNvSpPr/>
              <p:nvPr/>
            </p:nvSpPr>
            <p:spPr>
              <a:xfrm>
                <a:off x="7972659" y="1800225"/>
                <a:ext cx="247650" cy="466725"/>
              </a:xfrm>
              <a:prstGeom prst="up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39531C1-3DCF-D716-E30C-8EB055DF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555632">
              <a:off x="10828990" y="110551"/>
              <a:ext cx="571054" cy="6268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466D22-FF1C-3862-3F31-9C608C74BC28}"/>
                </a:ext>
              </a:extLst>
            </p:cNvPr>
            <p:cNvSpPr txBox="1"/>
            <p:nvPr/>
          </p:nvSpPr>
          <p:spPr>
            <a:xfrm>
              <a:off x="11103564" y="715063"/>
              <a:ext cx="1000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FF0000"/>
                  </a:solidFill>
                </a:rPr>
                <a:t>앗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!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9F08F6-83F4-D2B0-DF44-9EC3A3AC113F}"/>
                </a:ext>
              </a:extLst>
            </p:cNvPr>
            <p:cNvSpPr txBox="1"/>
            <p:nvPr/>
          </p:nvSpPr>
          <p:spPr>
            <a:xfrm>
              <a:off x="5772819" y="4386262"/>
              <a:ext cx="46386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긴급구조차량은 중앙의 제어를 통하지 않고 </a:t>
              </a:r>
              <a:r>
                <a:rPr lang="ko-KR" altLang="en-US" sz="2400" b="1" kern="0" spc="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신호등이 판단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제어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A957CF6-0EDD-C87E-E79B-BF6E4EA9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42" b="89011" l="7540" r="93254">
                          <a14:foregroundMark x1="93254" y1="31868" x2="93254" y2="31868"/>
                          <a14:foregroundMark x1="81746" y1="8242" x2="81746" y2="8242"/>
                          <a14:foregroundMark x1="80556" y1="80220" x2="80556" y2="80220"/>
                          <a14:foregroundMark x1="7540" y1="42857" x2="7540" y2="42857"/>
                          <a14:foregroundMark x1="32937" y1="71978" x2="32937" y2="719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6911" y="241384"/>
              <a:ext cx="1920406" cy="1386960"/>
            </a:xfrm>
            <a:prstGeom prst="rect">
              <a:avLst/>
            </a:prstGeom>
          </p:spPr>
        </p:pic>
      </p:grp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572035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97147-F37F-FB75-67AB-A166E77D363D}"/>
              </a:ext>
            </a:extLst>
          </p:cNvPr>
          <p:cNvSpPr txBox="1"/>
          <p:nvPr/>
        </p:nvSpPr>
        <p:spPr>
          <a:xfrm>
            <a:off x="6086475" y="3846405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디테일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 정보를 제공함으로써 운전자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모두에게 교통 상황을 더욱 이해하기 쉽게 하여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교통사고의 발생률 감소 효과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5D8C4B-F545-4F7E-1AD5-8AEF6F55731F}"/>
              </a:ext>
            </a:extLst>
          </p:cNvPr>
          <p:cNvGrpSpPr/>
          <p:nvPr/>
        </p:nvGrpSpPr>
        <p:grpSpPr>
          <a:xfrm>
            <a:off x="1333498" y="1375500"/>
            <a:ext cx="3867153" cy="5356964"/>
            <a:chOff x="461961" y="238124"/>
            <a:chExt cx="4601629" cy="6103828"/>
          </a:xfrm>
        </p:grpSpPr>
        <p:pic>
          <p:nvPicPr>
            <p:cNvPr id="8194" name="Picture 2" descr="운전 - 무료 사용자개 아이콘">
              <a:extLst>
                <a:ext uri="{FF2B5EF4-FFF2-40B4-BE49-F238E27FC236}">
                  <a16:creationId xmlns:a16="http://schemas.microsoft.com/office/drawing/2014/main" id="{5EBA30D7-149A-5811-2461-522D1B49C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1" y="80486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보행자 - 무료 사람들개 아이콘">
              <a:extLst>
                <a:ext uri="{FF2B5EF4-FFF2-40B4-BE49-F238E27FC236}">
                  <a16:creationId xmlns:a16="http://schemas.microsoft.com/office/drawing/2014/main" id="{F4081766-0C23-7E85-FFDC-D7B9C1AEA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2" y="3671888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45EE66-063C-FAAA-BC89-7B422841A363}"/>
                </a:ext>
              </a:extLst>
            </p:cNvPr>
            <p:cNvSpPr txBox="1"/>
            <p:nvPr/>
          </p:nvSpPr>
          <p:spPr>
            <a:xfrm>
              <a:off x="733423" y="2940605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운전자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82E98-EDF6-3057-52CA-04B33EAE4C6C}"/>
                </a:ext>
              </a:extLst>
            </p:cNvPr>
            <p:cNvSpPr txBox="1"/>
            <p:nvPr/>
          </p:nvSpPr>
          <p:spPr>
            <a:xfrm>
              <a:off x="733423" y="584358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보행자</a:t>
              </a:r>
              <a:endParaRPr lang="ko-KR" altLang="en-US" b="1" dirty="0">
                <a:solidFill>
                  <a:schemeClr val="accent6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9D2430-0D1E-18AE-96C5-DCA3B03C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7718" y="3790950"/>
              <a:ext cx="919500" cy="255100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F6F085-7300-701E-90C5-4C845185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5960" y="238124"/>
              <a:ext cx="2297630" cy="32765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5A6BD2-D04B-A059-A9A9-2D2BB8C16198}"/>
                </a:ext>
              </a:extLst>
            </p:cNvPr>
            <p:cNvSpPr/>
            <p:nvPr/>
          </p:nvSpPr>
          <p:spPr>
            <a:xfrm>
              <a:off x="3114675" y="1095375"/>
              <a:ext cx="1419225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CE3D42-7376-5DDA-075F-EDA5193C8424}"/>
                </a:ext>
              </a:extLst>
            </p:cNvPr>
            <p:cNvSpPr/>
            <p:nvPr/>
          </p:nvSpPr>
          <p:spPr>
            <a:xfrm>
              <a:off x="3178800" y="1114424"/>
              <a:ext cx="276225" cy="2762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D27989-E916-1273-DC40-7651CDAC8DDC}"/>
                </a:ext>
              </a:extLst>
            </p:cNvPr>
            <p:cNvSpPr txBox="1"/>
            <p:nvPr/>
          </p:nvSpPr>
          <p:spPr>
            <a:xfrm>
              <a:off x="3059123" y="1059659"/>
              <a:ext cx="1907552" cy="385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정지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20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초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67F707-59C4-2B6B-A7FB-B4F5415B3616}"/>
              </a:ext>
            </a:extLst>
          </p:cNvPr>
          <p:cNvGrpSpPr/>
          <p:nvPr/>
        </p:nvGrpSpPr>
        <p:grpSpPr>
          <a:xfrm>
            <a:off x="7300913" y="1222570"/>
            <a:ext cx="2862262" cy="2619375"/>
            <a:chOff x="7300913" y="1222570"/>
            <a:chExt cx="2862262" cy="2619375"/>
          </a:xfrm>
        </p:grpSpPr>
        <p:pic>
          <p:nvPicPr>
            <p:cNvPr id="8198" name="Picture 6" descr="교통 사고 - 무료 사람들개 아이콘">
              <a:extLst>
                <a:ext uri="{FF2B5EF4-FFF2-40B4-BE49-F238E27FC236}">
                  <a16:creationId xmlns:a16="http://schemas.microsoft.com/office/drawing/2014/main" id="{DBD2BACA-5933-B23F-EB57-A41E2545D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913" y="1222570"/>
              <a:ext cx="26193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4C5A35C-613D-C682-D5E7-6E8D1029AE43}"/>
                </a:ext>
              </a:extLst>
            </p:cNvPr>
            <p:cNvSpPr/>
            <p:nvPr/>
          </p:nvSpPr>
          <p:spPr>
            <a:xfrm>
              <a:off x="8867775" y="1626600"/>
              <a:ext cx="1295400" cy="18881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7912B1-FD57-329B-1025-99749D5007D1}"/>
              </a:ext>
            </a:extLst>
          </p:cNvPr>
          <p:cNvSpPr/>
          <p:nvPr/>
        </p:nvSpPr>
        <p:spPr>
          <a:xfrm>
            <a:off x="6286873" y="5035265"/>
            <a:ext cx="48333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Detail Info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D664F220-943C-A19D-4BC6-106AAA1E1EAA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7266B08-E6BD-CF5B-9D18-934F2D5E562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D3C5D09-4018-028D-CA04-FAA5E0C3E9B4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C901A4-CE8E-89EC-A9FE-9C3611F19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F606590-ABC8-A0BF-F8FC-59F14D01AC5C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EEFCF68-AB21-51E1-D448-4CE51EA9286A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01055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9261-FBAA-2129-8E25-2C4D98B7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76EB0-A946-38C9-A3C1-ABD3D32B9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신호체계 구성은 </a:t>
            </a:r>
            <a:r>
              <a:rPr lang="ko-KR" altLang="en-US" dirty="0" err="1"/>
              <a:t>도시공학과가한다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현존신호는 일반성인</a:t>
            </a:r>
            <a:r>
              <a:rPr lang="en-US" altLang="ko-KR" dirty="0"/>
              <a:t>1ms</a:t>
            </a:r>
            <a:r>
              <a:rPr lang="ko-KR" altLang="en-US" dirty="0"/>
              <a:t>과 노약자어린이</a:t>
            </a:r>
            <a:r>
              <a:rPr lang="en-US" altLang="ko-KR" dirty="0"/>
              <a:t>0.8ms</a:t>
            </a:r>
            <a:r>
              <a:rPr lang="ko-KR" altLang="en-US" dirty="0"/>
              <a:t>가 </a:t>
            </a:r>
            <a:r>
              <a:rPr lang="ko-KR" altLang="en-US" dirty="0" err="1"/>
              <a:t>다니는곳에따라</a:t>
            </a:r>
            <a:r>
              <a:rPr lang="ko-KR" altLang="en-US" dirty="0"/>
              <a:t> 시간이 다르다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현존 신호제어도 연료소비 절감을 생각하고 </a:t>
            </a:r>
            <a:r>
              <a:rPr lang="ko-KR" altLang="en-US" dirty="0" err="1"/>
              <a:t>한것이다</a:t>
            </a:r>
            <a:endParaRPr lang="en-US" altLang="ko-KR" dirty="0"/>
          </a:p>
          <a:p>
            <a:r>
              <a:rPr lang="en-US" altLang="ko-KR" dirty="0"/>
              <a:t>72 314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50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E9B2399B-F791-AAD6-D135-437FFFBE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99121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8C69FE99-D122-7F48-FE50-7D0CCF1E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11357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추후계획</a:t>
            </a:r>
          </a:p>
        </p:txBody>
      </p:sp>
    </p:spTree>
    <p:extLst>
      <p:ext uri="{BB962C8B-B14F-4D97-AF65-F5344CB8AC3E}">
        <p14:creationId xmlns:p14="http://schemas.microsoft.com/office/powerpoint/2010/main" val="2263374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64414-4148-C035-AD2E-3E54480A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추후계획 </a:t>
            </a:r>
            <a:r>
              <a:rPr lang="en-US" altLang="ko-KR" dirty="0"/>
              <a:t>: </a:t>
            </a:r>
            <a:r>
              <a:rPr lang="ko-KR" altLang="en-US" dirty="0"/>
              <a:t>각파트마다 </a:t>
            </a:r>
            <a:r>
              <a:rPr lang="ko-KR" altLang="en-US" dirty="0" err="1"/>
              <a:t>아쉬웟던점</a:t>
            </a:r>
            <a:r>
              <a:rPr lang="ko-KR" altLang="en-US" dirty="0"/>
              <a:t> </a:t>
            </a:r>
            <a:r>
              <a:rPr lang="ko-KR" altLang="en-US" dirty="0" err="1"/>
              <a:t>느낀점</a:t>
            </a:r>
            <a:r>
              <a:rPr lang="ko-KR" altLang="en-US" dirty="0"/>
              <a:t> 자유롭게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7E4F8-9B91-0247-7DC9-7B5E20B9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하드웨어는 </a:t>
            </a:r>
            <a:r>
              <a:rPr lang="en-US" altLang="ko-KR" dirty="0"/>
              <a:t>c</a:t>
            </a:r>
            <a:r>
              <a:rPr lang="ko-KR" altLang="en-US" dirty="0"/>
              <a:t>언어로 </a:t>
            </a:r>
            <a:r>
              <a:rPr lang="ko-KR" altLang="en-US" dirty="0" err="1"/>
              <a:t>가볍게짜면</a:t>
            </a:r>
            <a:r>
              <a:rPr lang="ko-KR" altLang="en-US" dirty="0"/>
              <a:t> 더 메모리를 더 </a:t>
            </a:r>
            <a:r>
              <a:rPr lang="ko-KR" altLang="en-US" dirty="0" err="1"/>
              <a:t>아낄수있는데</a:t>
            </a:r>
            <a:r>
              <a:rPr lang="ko-KR" altLang="en-US" dirty="0"/>
              <a:t> </a:t>
            </a:r>
            <a:r>
              <a:rPr lang="ko-KR" altLang="en-US" dirty="0" err="1"/>
              <a:t>처음만든거라</a:t>
            </a:r>
            <a:r>
              <a:rPr lang="ko-KR" altLang="en-US" dirty="0"/>
              <a:t> </a:t>
            </a:r>
            <a:r>
              <a:rPr lang="ko-KR" altLang="en-US" dirty="0" err="1"/>
              <a:t>기존에쓰던</a:t>
            </a:r>
            <a:r>
              <a:rPr lang="ko-KR" altLang="en-US" dirty="0"/>
              <a:t> </a:t>
            </a:r>
            <a:r>
              <a:rPr lang="ko-KR" altLang="en-US" dirty="0" err="1"/>
              <a:t>파이썬과</a:t>
            </a:r>
            <a:r>
              <a:rPr lang="ko-KR" altLang="en-US" dirty="0"/>
              <a:t> 라이브러리를 이용하여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상용화하기에는 프로그램이 </a:t>
            </a:r>
            <a:r>
              <a:rPr lang="ko-KR" altLang="en-US" dirty="0" err="1"/>
              <a:t>무거운게</a:t>
            </a:r>
            <a:r>
              <a:rPr lang="ko-KR" altLang="en-US" dirty="0"/>
              <a:t> 아쉽다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데이터수집에 한계가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처음에 교통 규격</a:t>
            </a:r>
            <a:r>
              <a:rPr lang="en-US" altLang="ko-KR" dirty="0"/>
              <a:t>,</a:t>
            </a:r>
            <a:r>
              <a:rPr lang="ko-KR" altLang="en-US" dirty="0" err="1"/>
              <a:t>법규같은걸</a:t>
            </a:r>
            <a:r>
              <a:rPr lang="ko-KR" altLang="en-US" dirty="0"/>
              <a:t> 알아보고 개발했더라면 중간에 꼬이는 </a:t>
            </a:r>
            <a:r>
              <a:rPr lang="ko-KR" altLang="en-US" dirty="0" err="1"/>
              <a:t>일이없었을텐데</a:t>
            </a:r>
            <a:r>
              <a:rPr lang="ko-KR" altLang="en-US" dirty="0"/>
              <a:t> 사전 시장조사에도 아쉬움이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상황을 좀더 현실적으로 하면 </a:t>
            </a:r>
            <a:r>
              <a:rPr lang="ko-KR" altLang="en-US" dirty="0" err="1"/>
              <a:t>좋았겠지만</a:t>
            </a:r>
            <a:r>
              <a:rPr lang="ko-KR" altLang="en-US" dirty="0"/>
              <a:t> 기술적결함으로 인해 상황을 어느정도 </a:t>
            </a:r>
            <a:r>
              <a:rPr lang="ko-KR" altLang="en-US" dirty="0" err="1"/>
              <a:t>타협봤다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6806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QnA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2113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Thank you!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369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55393A-B083-63EA-9BDB-0722A6C06FC5}"/>
              </a:ext>
            </a:extLst>
          </p:cNvPr>
          <p:cNvSpPr/>
          <p:nvPr/>
        </p:nvSpPr>
        <p:spPr>
          <a:xfrm>
            <a:off x="1341755" y="3809179"/>
            <a:ext cx="756403" cy="1792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A39114-0CF8-0D20-2275-E4363D63D3B1}"/>
              </a:ext>
            </a:extLst>
          </p:cNvPr>
          <p:cNvSpPr/>
          <p:nvPr/>
        </p:nvSpPr>
        <p:spPr>
          <a:xfrm>
            <a:off x="7866601" y="3789845"/>
            <a:ext cx="965511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6FE9EF-E980-96DC-C9C3-CD77D6C67E8E}"/>
              </a:ext>
            </a:extLst>
          </p:cNvPr>
          <p:cNvSpPr/>
          <p:nvPr/>
        </p:nvSpPr>
        <p:spPr>
          <a:xfrm>
            <a:off x="8016947" y="4828467"/>
            <a:ext cx="1649163" cy="190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9F4FA4-B05F-3039-1426-E5C5239F3D93}"/>
              </a:ext>
            </a:extLst>
          </p:cNvPr>
          <p:cNvSpPr/>
          <p:nvPr/>
        </p:nvSpPr>
        <p:spPr>
          <a:xfrm>
            <a:off x="8243778" y="4123057"/>
            <a:ext cx="2020186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1D0169-CFBA-CEB5-7E05-032A2E2E0FF3}"/>
              </a:ext>
            </a:extLst>
          </p:cNvPr>
          <p:cNvSpPr/>
          <p:nvPr/>
        </p:nvSpPr>
        <p:spPr>
          <a:xfrm>
            <a:off x="1442430" y="4084389"/>
            <a:ext cx="2344199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620945-6111-FF60-0DD9-FE556D873959}"/>
              </a:ext>
            </a:extLst>
          </p:cNvPr>
          <p:cNvSpPr txBox="1"/>
          <p:nvPr/>
        </p:nvSpPr>
        <p:spPr>
          <a:xfrm>
            <a:off x="4416057" y="1377537"/>
            <a:ext cx="2996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EAC4F-AF4F-455E-8695-14CA8FF653CD}"/>
              </a:ext>
            </a:extLst>
          </p:cNvPr>
          <p:cNvSpPr txBox="1"/>
          <p:nvPr/>
        </p:nvSpPr>
        <p:spPr>
          <a:xfrm>
            <a:off x="1176879" y="3714306"/>
            <a:ext cx="34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지역별</a:t>
            </a:r>
            <a:r>
              <a:rPr lang="ko-KR" altLang="en-US" dirty="0">
                <a:latin typeface="Haettenschweiler" panose="020B0706040902060204" pitchFamily="34" charset="0"/>
              </a:rPr>
              <a:t> 관리자가 특정 신호등을 </a:t>
            </a:r>
            <a:r>
              <a:rPr lang="ko-KR" altLang="en-US" b="1" dirty="0">
                <a:latin typeface="Haettenschweiler" panose="020B0706040902060204" pitchFamily="34" charset="0"/>
              </a:rPr>
              <a:t>제어</a:t>
            </a:r>
            <a:r>
              <a:rPr lang="ko-KR" altLang="en-US" dirty="0">
                <a:latin typeface="Haettenschweiler" panose="020B0706040902060204" pitchFamily="34" charset="0"/>
              </a:rPr>
              <a:t>할 수 있는 </a:t>
            </a:r>
            <a:r>
              <a:rPr lang="ko-KR" altLang="en-US" b="1" dirty="0">
                <a:latin typeface="Haettenschweiler" panose="020B0706040902060204" pitchFamily="34" charset="0"/>
              </a:rPr>
              <a:t>웹페이지 구현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8D9F3E-EC7C-3013-4FD2-CDDA53945476}"/>
              </a:ext>
            </a:extLst>
          </p:cNvPr>
          <p:cNvSpPr txBox="1"/>
          <p:nvPr/>
        </p:nvSpPr>
        <p:spPr>
          <a:xfrm>
            <a:off x="7712149" y="3714306"/>
            <a:ext cx="29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객체 탐지</a:t>
            </a:r>
            <a:r>
              <a:rPr lang="ko-KR" altLang="en-US" dirty="0">
                <a:latin typeface="Haettenschweiler" panose="020B0706040902060204" pitchFamily="34" charset="0"/>
              </a:rPr>
              <a:t>를 통해 응급 차량 </a:t>
            </a:r>
            <a:r>
              <a:rPr lang="ko-KR" altLang="en-US" b="1" dirty="0">
                <a:latin typeface="Haettenschweiler" panose="020B0706040902060204" pitchFamily="34" charset="0"/>
              </a:rPr>
              <a:t>구별</a:t>
            </a:r>
            <a:r>
              <a:rPr lang="ko-KR" altLang="en-US" dirty="0">
                <a:latin typeface="Haettenschweiler" panose="020B0706040902060204" pitchFamily="34" charset="0"/>
              </a:rPr>
              <a:t>이 가능한 신호등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AF31E7-6FFA-5B26-227E-1BC754C14AF2}"/>
              </a:ext>
            </a:extLst>
          </p:cNvPr>
          <p:cNvSpPr txBox="1"/>
          <p:nvPr/>
        </p:nvSpPr>
        <p:spPr>
          <a:xfrm>
            <a:off x="2395868" y="2877144"/>
            <a:ext cx="128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웹 서비스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59EC7-CA21-AC5F-84C7-C89082E42162}"/>
              </a:ext>
            </a:extLst>
          </p:cNvPr>
          <p:cNvSpPr txBox="1"/>
          <p:nvPr/>
        </p:nvSpPr>
        <p:spPr>
          <a:xfrm>
            <a:off x="8711984" y="2877144"/>
            <a:ext cx="95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249BCE-B792-021A-0224-0BBD985CDA45}"/>
              </a:ext>
            </a:extLst>
          </p:cNvPr>
          <p:cNvSpPr txBox="1"/>
          <p:nvPr/>
        </p:nvSpPr>
        <p:spPr>
          <a:xfrm>
            <a:off x="7712148" y="4724399"/>
            <a:ext cx="29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표준 신호등 규격</a:t>
            </a:r>
            <a:r>
              <a:rPr lang="ko-KR" altLang="en-US" dirty="0">
                <a:latin typeface="Haettenschweiler" panose="020B0706040902060204" pitchFamily="34" charset="0"/>
              </a:rPr>
              <a:t>에 맞는 </a:t>
            </a:r>
            <a:r>
              <a:rPr lang="en-US" altLang="ko-KR" dirty="0">
                <a:latin typeface="Book Antiqua" panose="02040602050305030304" pitchFamily="18" charset="0"/>
              </a:rPr>
              <a:t>LED</a:t>
            </a:r>
            <a:r>
              <a:rPr lang="en-US" altLang="ko-KR" dirty="0">
                <a:latin typeface="Haettenschweiler" panose="020B0706040902060204" pitchFamily="34" charset="0"/>
              </a:rPr>
              <a:t> </a:t>
            </a:r>
            <a:r>
              <a:rPr lang="ko-KR" altLang="en-US" dirty="0">
                <a:latin typeface="Haettenschweiler" panose="020B0706040902060204" pitchFamily="34" charset="0"/>
              </a:rPr>
              <a:t>디스플레이 구성</a:t>
            </a:r>
          </a:p>
        </p:txBody>
      </p:sp>
      <p:sp>
        <p:nvSpPr>
          <p:cNvPr id="55" name="십자형 54">
            <a:extLst>
              <a:ext uri="{FF2B5EF4-FFF2-40B4-BE49-F238E27FC236}">
                <a16:creationId xmlns:a16="http://schemas.microsoft.com/office/drawing/2014/main" id="{4A26410B-E9EA-A416-C819-091326699AA3}"/>
              </a:ext>
            </a:extLst>
          </p:cNvPr>
          <p:cNvSpPr/>
          <p:nvPr/>
        </p:nvSpPr>
        <p:spPr>
          <a:xfrm>
            <a:off x="5895553" y="4117257"/>
            <a:ext cx="400894" cy="412213"/>
          </a:xfrm>
          <a:prstGeom prst="plus">
            <a:avLst>
              <a:gd name="adj" fmla="val 39992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31DE43-4E60-8419-10D6-6EA7FBC66091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C1632C88-824F-D571-2CF9-14B6C8CC3BE1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35A3D91F-986D-1242-EFAB-495F67189272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9CDA2F8-3813-19B6-A8AA-984E7A6283AA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DA2830B-C7DA-3015-A2D6-D1736EB10583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52657BDB-C2C7-41A5-15BF-C8C21EFF1209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8016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1009">
            <a:extLst>
              <a:ext uri="{FF2B5EF4-FFF2-40B4-BE49-F238E27FC236}">
                <a16:creationId xmlns:a16="http://schemas.microsoft.com/office/drawing/2014/main" id="{1EA55B28-A147-56CF-09D5-7CF5C9DB1AD9}"/>
              </a:ext>
            </a:extLst>
          </p:cNvPr>
          <p:cNvGrpSpPr/>
          <p:nvPr/>
        </p:nvGrpSpPr>
        <p:grpSpPr>
          <a:xfrm>
            <a:off x="6470664" y="4088837"/>
            <a:ext cx="949158" cy="323949"/>
            <a:chOff x="11003356" y="7965688"/>
            <a:chExt cx="6171429" cy="1338765"/>
          </a:xfrm>
        </p:grpSpPr>
        <p:pic>
          <p:nvPicPr>
            <p:cNvPr id="63" name="Object 28">
              <a:extLst>
                <a:ext uri="{FF2B5EF4-FFF2-40B4-BE49-F238E27FC236}">
                  <a16:creationId xmlns:a16="http://schemas.microsoft.com/office/drawing/2014/main" id="{ACBB1D91-6664-EBC8-5727-F13044CF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58" name="그룹 1009">
            <a:extLst>
              <a:ext uri="{FF2B5EF4-FFF2-40B4-BE49-F238E27FC236}">
                <a16:creationId xmlns:a16="http://schemas.microsoft.com/office/drawing/2014/main" id="{748C7D54-B6CF-9A3F-0E7E-8DBF26F518DB}"/>
              </a:ext>
            </a:extLst>
          </p:cNvPr>
          <p:cNvGrpSpPr/>
          <p:nvPr/>
        </p:nvGrpSpPr>
        <p:grpSpPr>
          <a:xfrm>
            <a:off x="6440294" y="2942940"/>
            <a:ext cx="949158" cy="323949"/>
            <a:chOff x="11003356" y="7965688"/>
            <a:chExt cx="6171429" cy="1338765"/>
          </a:xfrm>
        </p:grpSpPr>
        <p:pic>
          <p:nvPicPr>
            <p:cNvPr id="59" name="Object 28">
              <a:extLst>
                <a:ext uri="{FF2B5EF4-FFF2-40B4-BE49-F238E27FC236}">
                  <a16:creationId xmlns:a16="http://schemas.microsoft.com/office/drawing/2014/main" id="{7669783B-9E05-8277-1B1A-3EF3B453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E2CB8B2-8765-8589-CF60-FD3884A5C911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방식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8CBB69-8BA9-2084-5C25-249013F14496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제어 및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화면표시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09FCA6B0-73ED-A471-8539-97D9837AA277}"/>
              </a:ext>
            </a:extLst>
          </p:cNvPr>
          <p:cNvGrpSpPr/>
          <p:nvPr/>
        </p:nvGrpSpPr>
        <p:grpSpPr>
          <a:xfrm>
            <a:off x="6470664" y="5220976"/>
            <a:ext cx="1253958" cy="323948"/>
            <a:chOff x="11003356" y="7965688"/>
            <a:chExt cx="6171429" cy="1338765"/>
          </a:xfrm>
        </p:grpSpPr>
        <p:pic>
          <p:nvPicPr>
            <p:cNvPr id="55" name="Object 28">
              <a:extLst>
                <a:ext uri="{FF2B5EF4-FFF2-40B4-BE49-F238E27FC236}">
                  <a16:creationId xmlns:a16="http://schemas.microsoft.com/office/drawing/2014/main" id="{0F30B266-10C8-7792-283E-E8BF5494E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E61E8-23E0-80FD-1717-8A87AC746CCC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28FE96-E350-5309-7334-EE3A27E286F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19" y="2456827"/>
            <a:ext cx="4318679" cy="372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6403B-50FA-23D0-350E-F27AC8282276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BAD320-9644-00DF-B582-7BD915969939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01EE82-4D42-778D-E5BF-D9DAE94D99DD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AF612F-0E09-8ACC-D28A-EEEC3CE0CBA6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BF9B48-BC0C-F6AF-665E-86880843DD8A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색으로만 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C6F71-21C8-C062-9C42-37CCE8712FB3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셋톱박스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수동 제어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B70DB-4AB7-5400-CBB6-55319100CE70}"/>
              </a:ext>
            </a:extLst>
          </p:cNvPr>
          <p:cNvSpPr txBox="1"/>
          <p:nvPr/>
        </p:nvSpPr>
        <p:spPr>
          <a:xfrm>
            <a:off x="4285166" y="5180192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C56F05-D155-A016-1C1F-052E58348F98}"/>
              </a:ext>
            </a:extLst>
          </p:cNvPr>
          <p:cNvSpPr txBox="1"/>
          <p:nvPr/>
        </p:nvSpPr>
        <p:spPr>
          <a:xfrm>
            <a:off x="6173050" y="5180191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250388-FAF3-8C2C-0797-61841E36EF49}"/>
              </a:ext>
            </a:extLst>
          </p:cNvPr>
          <p:cNvGrpSpPr/>
          <p:nvPr/>
        </p:nvGrpSpPr>
        <p:grpSpPr>
          <a:xfrm>
            <a:off x="8213833" y="1961626"/>
            <a:ext cx="3437061" cy="4318680"/>
            <a:chOff x="8213833" y="1961626"/>
            <a:chExt cx="3437061" cy="4318680"/>
          </a:xfrm>
        </p:grpSpPr>
        <p:sp>
          <p:nvSpPr>
            <p:cNvPr id="16" name="원통형 78">
              <a:extLst>
                <a:ext uri="{FF2B5EF4-FFF2-40B4-BE49-F238E27FC236}">
                  <a16:creationId xmlns:a16="http://schemas.microsoft.com/office/drawing/2014/main" id="{B11BF739-8D74-139E-3E79-374796AD6249}"/>
                </a:ext>
              </a:extLst>
            </p:cNvPr>
            <p:cNvSpPr/>
            <p:nvPr/>
          </p:nvSpPr>
          <p:spPr>
            <a:xfrm rot="16200000">
              <a:off x="9559180" y="1334000"/>
              <a:ext cx="241594" cy="2932287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9">
              <a:extLst>
                <a:ext uri="{FF2B5EF4-FFF2-40B4-BE49-F238E27FC236}">
                  <a16:creationId xmlns:a16="http://schemas.microsoft.com/office/drawing/2014/main" id="{9D11132F-0300-9BD6-576E-371FBA7EA3A0}"/>
                </a:ext>
              </a:extLst>
            </p:cNvPr>
            <p:cNvSpPr/>
            <p:nvPr/>
          </p:nvSpPr>
          <p:spPr>
            <a:xfrm>
              <a:off x="11139777" y="2262324"/>
              <a:ext cx="204730" cy="3867948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B0B7B0B-3833-FFB8-0717-0F1CF27BD9FA}"/>
                </a:ext>
              </a:extLst>
            </p:cNvPr>
            <p:cNvSpPr/>
            <p:nvPr/>
          </p:nvSpPr>
          <p:spPr>
            <a:xfrm>
              <a:off x="10923242" y="5956358"/>
              <a:ext cx="606647" cy="323948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3">
              <a:extLst>
                <a:ext uri="{FF2B5EF4-FFF2-40B4-BE49-F238E27FC236}">
                  <a16:creationId xmlns:a16="http://schemas.microsoft.com/office/drawing/2014/main" id="{CFD22145-DFA2-F94F-EFE2-3539DA72C70C}"/>
                </a:ext>
              </a:extLst>
            </p:cNvPr>
            <p:cNvSpPr/>
            <p:nvPr/>
          </p:nvSpPr>
          <p:spPr>
            <a:xfrm>
              <a:off x="10881105" y="1961626"/>
              <a:ext cx="769789" cy="397727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3C99B6-D36B-0A6E-D65C-7201F8412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442" y="2463963"/>
              <a:ext cx="2398865" cy="67235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51F7D3-861F-9DDF-960C-03A14924E872}"/>
                </a:ext>
              </a:extLst>
            </p:cNvPr>
            <p:cNvSpPr txBox="1"/>
            <p:nvPr/>
          </p:nvSpPr>
          <p:spPr>
            <a:xfrm>
              <a:off x="10907506" y="2069338"/>
              <a:ext cx="716986" cy="21544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태 양 열 </a:t>
              </a:r>
            </a:p>
          </p:txBody>
        </p:sp>
      </p:grpSp>
      <p:pic>
        <p:nvPicPr>
          <p:cNvPr id="45" name="Picture 8" descr="detail image">
            <a:extLst>
              <a:ext uri="{FF2B5EF4-FFF2-40B4-BE49-F238E27FC236}">
                <a16:creationId xmlns:a16="http://schemas.microsoft.com/office/drawing/2014/main" id="{2BC5440C-EC16-B561-894C-97990AF2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2800" y="1954684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1006">
            <a:extLst>
              <a:ext uri="{FF2B5EF4-FFF2-40B4-BE49-F238E27FC236}">
                <a16:creationId xmlns:a16="http://schemas.microsoft.com/office/drawing/2014/main" id="{0289E2D2-F33C-6B27-6B6B-81ABAC74B0A8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BD231607-D8F0-98BB-299F-B9FBB18B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11191A-F57E-345D-D710-9EC139439B3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C0FBAF-4424-565E-51C8-1D349F1CE409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C96E5716-E68A-7504-0E85-0013D46E01FB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B1E88F71-3BE5-AB64-1E60-E2F7F02D6C1A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18266896-FE59-BE73-562C-2898AAE1A08F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840D0098-AF4F-8B76-B969-1B7E821F8E3E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흐름도</a:t>
              </a: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E1DE71CE-4E5E-C558-7B9A-B8F72EAC696E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81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99EC72C-D7AC-B591-3C71-53FE759E3DCA}"/>
              </a:ext>
            </a:extLst>
          </p:cNvPr>
          <p:cNvGrpSpPr/>
          <p:nvPr/>
        </p:nvGrpSpPr>
        <p:grpSpPr>
          <a:xfrm>
            <a:off x="1096083" y="278068"/>
            <a:ext cx="8641881" cy="708521"/>
            <a:chOff x="1096083" y="278068"/>
            <a:chExt cx="8641881" cy="708521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F4817E9-371D-029D-709F-3B043C659D7B}"/>
                </a:ext>
              </a:extLst>
            </p:cNvPr>
            <p:cNvSpPr/>
            <p:nvPr/>
          </p:nvSpPr>
          <p:spPr>
            <a:xfrm>
              <a:off x="2627715" y="278068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B9A2A63-F427-8280-DA1A-F45BF08E6289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FB906626-3880-8D50-C5C7-5B3E41DD4911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흐름도</a:t>
              </a: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E03B2DC-8332-E270-34AD-50CC5BB21369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44837EF-3B8E-1571-F412-D9688D06FEDB}"/>
                </a:ext>
              </a:extLst>
            </p:cNvPr>
            <p:cNvSpPr/>
            <p:nvPr/>
          </p:nvSpPr>
          <p:spPr>
            <a:xfrm>
              <a:off x="4716803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460EA53-D99E-CA18-1147-148A364BE079}"/>
              </a:ext>
            </a:extLst>
          </p:cNvPr>
          <p:cNvSpPr txBox="1"/>
          <p:nvPr/>
        </p:nvSpPr>
        <p:spPr>
          <a:xfrm>
            <a:off x="5907901" y="5062339"/>
            <a:ext cx="54082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교통 신호 체계 관리 및 법령이나 지침은 각 </a:t>
            </a:r>
            <a:r>
              <a:rPr lang="ko-KR" altLang="en-US" sz="2800" b="1" dirty="0">
                <a:solidFill>
                  <a:srgbClr val="FFC000"/>
                </a:solidFill>
                <a:latin typeface="Haettenschweiler" panose="020B0706040902060204" pitchFamily="34" charset="0"/>
              </a:rPr>
              <a:t>경찰청</a:t>
            </a:r>
            <a:r>
              <a:rPr lang="ko-KR" altLang="en-US" sz="2400" b="1" dirty="0">
                <a:latin typeface="Haettenschweiler" panose="020B0706040902060204" pitchFamily="34" charset="0"/>
              </a:rPr>
              <a:t>에서 담당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F2993-C7BB-3994-D3BA-6A6BBF4AC49D}"/>
              </a:ext>
            </a:extLst>
          </p:cNvPr>
          <p:cNvSpPr txBox="1"/>
          <p:nvPr/>
        </p:nvSpPr>
        <p:spPr>
          <a:xfrm>
            <a:off x="1160969" y="5071964"/>
            <a:ext cx="4047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교통 신호등 설치 및 관리는 </a:t>
            </a:r>
            <a:endParaRPr lang="en-US" altLang="ko-KR" sz="24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각 </a:t>
            </a:r>
            <a:r>
              <a:rPr lang="ko-KR" altLang="en-US" sz="2800" b="1" dirty="0">
                <a:solidFill>
                  <a:srgbClr val="FF0000"/>
                </a:solidFill>
                <a:latin typeface="Haettenschweiler" panose="020B0706040902060204" pitchFamily="34" charset="0"/>
              </a:rPr>
              <a:t>지방자치단체</a:t>
            </a:r>
            <a:r>
              <a:rPr lang="ko-KR" altLang="en-US" sz="2400" b="1" dirty="0">
                <a:latin typeface="Haettenschweiler" panose="020B0706040902060204" pitchFamily="34" charset="0"/>
              </a:rPr>
              <a:t>에서 담당</a:t>
            </a:r>
          </a:p>
        </p:txBody>
      </p:sp>
      <p:pic>
        <p:nvPicPr>
          <p:cNvPr id="1026" name="Picture 2" descr="인천시청 방문 땐 출입증 발급 - 인천일보">
            <a:extLst>
              <a:ext uri="{FF2B5EF4-FFF2-40B4-BE49-F238E27FC236}">
                <a16:creationId xmlns:a16="http://schemas.microsoft.com/office/drawing/2014/main" id="{A64E8157-6E7B-48DC-4034-A8D7F77E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3" y="1932873"/>
            <a:ext cx="4177481" cy="2836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경찰청 로고">
            <a:extLst>
              <a:ext uri="{FF2B5EF4-FFF2-40B4-BE49-F238E27FC236}">
                <a16:creationId xmlns:a16="http://schemas.microsoft.com/office/drawing/2014/main" id="{8B6C02D8-9A3C-9429-F5B8-86B27AB3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15" y="2171382"/>
            <a:ext cx="5664838" cy="23596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6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CD4B7A-7D03-FE09-E4D1-7D69402552A6}"/>
              </a:ext>
            </a:extLst>
          </p:cNvPr>
          <p:cNvGrpSpPr/>
          <p:nvPr/>
        </p:nvGrpSpPr>
        <p:grpSpPr>
          <a:xfrm>
            <a:off x="1096083" y="278068"/>
            <a:ext cx="8641881" cy="708521"/>
            <a:chOff x="1096083" y="278068"/>
            <a:chExt cx="8641881" cy="708521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F4817E9-371D-029D-709F-3B043C659D7B}"/>
                </a:ext>
              </a:extLst>
            </p:cNvPr>
            <p:cNvSpPr/>
            <p:nvPr/>
          </p:nvSpPr>
          <p:spPr>
            <a:xfrm>
              <a:off x="2627715" y="278068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B9A2A63-F427-8280-DA1A-F45BF08E6289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FB906626-3880-8D50-C5C7-5B3E41DD4911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흐름도</a:t>
              </a: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E03B2DC-8332-E270-34AD-50CC5BB21369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44837EF-3B8E-1571-F412-D9688D06FEDB}"/>
                </a:ext>
              </a:extLst>
            </p:cNvPr>
            <p:cNvSpPr/>
            <p:nvPr/>
          </p:nvSpPr>
          <p:spPr>
            <a:xfrm>
              <a:off x="4716803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34A33B3-F7C1-0947-4111-F84CB7844D68}"/>
              </a:ext>
            </a:extLst>
          </p:cNvPr>
          <p:cNvSpPr txBox="1"/>
          <p:nvPr/>
        </p:nvSpPr>
        <p:spPr>
          <a:xfrm>
            <a:off x="847516" y="4948123"/>
            <a:ext cx="1075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서울시는 </a:t>
            </a:r>
            <a:r>
              <a:rPr lang="ko-KR" altLang="en-US" sz="2800" b="1" dirty="0">
                <a:solidFill>
                  <a:srgbClr val="00B050"/>
                </a:solidFill>
                <a:latin typeface="Haettenschweiler" panose="020B0706040902060204" pitchFamily="34" charset="0"/>
              </a:rPr>
              <a:t>스마트 시티</a:t>
            </a:r>
            <a:r>
              <a:rPr lang="ko-KR" altLang="en-US" sz="2400" b="1" dirty="0">
                <a:latin typeface="Haettenschweiler" panose="020B0706040902060204" pitchFamily="34" charset="0"/>
              </a:rPr>
              <a:t> 개발 시행계획 수립하여 스마트 신호시스템 도입 예정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9C94218-6877-E01B-B4BC-D202ADEFE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820" y="2081856"/>
            <a:ext cx="5019346" cy="2694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4" name="Picture 20" descr="스마트 시티란 도대체 무엇인가?” - Secure Insights">
            <a:extLst>
              <a:ext uri="{FF2B5EF4-FFF2-40B4-BE49-F238E27FC236}">
                <a16:creationId xmlns:a16="http://schemas.microsoft.com/office/drawing/2014/main" id="{BB75EEA2-9DC1-5BBE-3B77-9B626329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" y="2081856"/>
            <a:ext cx="5019346" cy="269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3B9D35-B1B5-24CF-A591-250AB5A7500A}"/>
              </a:ext>
            </a:extLst>
          </p:cNvPr>
          <p:cNvSpPr txBox="1"/>
          <p:nvPr/>
        </p:nvSpPr>
        <p:spPr>
          <a:xfrm>
            <a:off x="1901778" y="5929308"/>
            <a:ext cx="8644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https://news.seoul.go.kr/traffic/files/2018/11/5c0085353b3517.05190684.pdf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87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3811622" y="5618208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 판단하기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정보 제공 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200760" y="5618207"/>
            <a:ext cx="416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확보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자동 제어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5" name="Picture 6" descr="녹색 심박수 화면 | 프리미엄 벡터">
            <a:extLst>
              <a:ext uri="{FF2B5EF4-FFF2-40B4-BE49-F238E27FC236}">
                <a16:creationId xmlns:a16="http://schemas.microsoft.com/office/drawing/2014/main" id="{5D05DF54-FB2E-F353-4417-30DFDEB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77" y="2057531"/>
            <a:ext cx="3819333" cy="322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FD458D-73FF-37E0-0007-4E279BA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58" y="2057531"/>
            <a:ext cx="3183804" cy="32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흐름도</a:t>
              </a: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pic>
        <p:nvPicPr>
          <p:cNvPr id="4098" name="Picture 2" descr="전기 안전점검. [광주시 제공=연합뉴스]">
            <a:extLst>
              <a:ext uri="{FF2B5EF4-FFF2-40B4-BE49-F238E27FC236}">
                <a16:creationId xmlns:a16="http://schemas.microsoft.com/office/drawing/2014/main" id="{BEC345C1-4888-21ED-3EE5-536C3E5BF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0" y="2057530"/>
            <a:ext cx="3819333" cy="32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38E54B-4807-BC14-226F-5017A3A6A4C9}"/>
              </a:ext>
            </a:extLst>
          </p:cNvPr>
          <p:cNvSpPr txBox="1"/>
          <p:nvPr/>
        </p:nvSpPr>
        <p:spPr>
          <a:xfrm>
            <a:off x="7874944" y="5608583"/>
            <a:ext cx="416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재난 상황 시 제어기 수동 제어 번거로움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원격 제어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33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147514D-0107-2F14-EF85-4D8C84212100}"/>
              </a:ext>
            </a:extLst>
          </p:cNvPr>
          <p:cNvGrpSpPr/>
          <p:nvPr/>
        </p:nvGrpSpPr>
        <p:grpSpPr>
          <a:xfrm>
            <a:off x="6829339" y="2626765"/>
            <a:ext cx="4440350" cy="4004084"/>
            <a:chOff x="6373973" y="376236"/>
            <a:chExt cx="5637052" cy="569595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369EF3D-251A-9E38-3B5D-782A4A4E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3973" y="376236"/>
              <a:ext cx="5637052" cy="569595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E75AE3E-D8C3-944D-02DF-B4E0265CBF6C}"/>
                </a:ext>
              </a:extLst>
            </p:cNvPr>
            <p:cNvSpPr/>
            <p:nvPr/>
          </p:nvSpPr>
          <p:spPr>
            <a:xfrm>
              <a:off x="7419975" y="1743075"/>
              <a:ext cx="3343274" cy="590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60FF601-74C8-6473-2F79-6F53A61A7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5250" y="1840213"/>
              <a:ext cx="281964" cy="39627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4A5F44-E0A3-966C-C9D7-909451AE434A}"/>
                </a:ext>
              </a:extLst>
            </p:cNvPr>
            <p:cNvSpPr txBox="1"/>
            <p:nvPr/>
          </p:nvSpPr>
          <p:spPr>
            <a:xfrm>
              <a:off x="8083082" y="1805285"/>
              <a:ext cx="2343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</a:rPr>
                <a:t>긴급차량 진입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D88F88E-5EE3-2938-C17A-4E1B9A3B1C5E}"/>
                </a:ext>
              </a:extLst>
            </p:cNvPr>
            <p:cNvSpPr/>
            <p:nvPr/>
          </p:nvSpPr>
          <p:spPr>
            <a:xfrm>
              <a:off x="7470776" y="1809750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위쪽 54">
              <a:extLst>
                <a:ext uri="{FF2B5EF4-FFF2-40B4-BE49-F238E27FC236}">
                  <a16:creationId xmlns:a16="http://schemas.microsoft.com/office/drawing/2014/main" id="{9CD515D5-A16E-8D5B-4C14-AF614BB4875E}"/>
                </a:ext>
              </a:extLst>
            </p:cNvPr>
            <p:cNvSpPr/>
            <p:nvPr/>
          </p:nvSpPr>
          <p:spPr>
            <a:xfrm>
              <a:off x="7972659" y="1800225"/>
              <a:ext cx="247650" cy="466725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A65A9E2F-69BB-2076-F207-0F02C7ABB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5632">
            <a:off x="10968835" y="2242469"/>
            <a:ext cx="449824" cy="44066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006B539-3FEE-DA40-27BD-A2106643067E}"/>
              </a:ext>
            </a:extLst>
          </p:cNvPr>
          <p:cNvSpPr txBox="1"/>
          <p:nvPr/>
        </p:nvSpPr>
        <p:spPr>
          <a:xfrm>
            <a:off x="11185120" y="2667423"/>
            <a:ext cx="787805" cy="32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앗</a:t>
            </a:r>
            <a:r>
              <a:rPr lang="en-US" altLang="ko-KR" sz="2400" b="1" dirty="0">
                <a:solidFill>
                  <a:srgbClr val="FF0000"/>
                </a:solidFill>
              </a:rPr>
              <a:t>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6CCF4-9A98-1C8C-A556-F1AB3B644580}"/>
              </a:ext>
            </a:extLst>
          </p:cNvPr>
          <p:cNvSpPr txBox="1"/>
          <p:nvPr/>
        </p:nvSpPr>
        <p:spPr>
          <a:xfrm>
            <a:off x="7358365" y="5223881"/>
            <a:ext cx="2948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긴급차량 인식 후 신호 자동 변환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35AFB38-0404-E62F-A09E-B4D0909E9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42" b="89011" l="7540" r="93254">
                        <a14:foregroundMark x1="93254" y1="31868" x2="93254" y2="31868"/>
                        <a14:foregroundMark x1="81746" y1="8242" x2="81746" y2="8242"/>
                        <a14:foregroundMark x1="80556" y1="80220" x2="80556" y2="80220"/>
                        <a14:foregroundMark x1="7540" y1="42857" x2="7540" y2="42857"/>
                        <a14:foregroundMark x1="32937" y1="71978" x2="32937" y2="71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6028" y="2334441"/>
            <a:ext cx="1512719" cy="974992"/>
          </a:xfrm>
          <a:prstGeom prst="rect">
            <a:avLst/>
          </a:prstGeom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90648BE1-0C5C-A4BD-352B-1C69A60E5895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46F68F9F-1B38-023B-195E-385370EAEEEE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229ADE33-5F8C-FD9B-F491-CC661BB346D2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4111" name="그룹 1006">
              <a:extLst>
                <a:ext uri="{FF2B5EF4-FFF2-40B4-BE49-F238E27FC236}">
                  <a16:creationId xmlns:a16="http://schemas.microsoft.com/office/drawing/2014/main" id="{A5ED2D73-38C7-ED9B-0206-F90803440230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4112" name="Object 19">
                <a:extLst>
                  <a:ext uri="{FF2B5EF4-FFF2-40B4-BE49-F238E27FC236}">
                    <a16:creationId xmlns:a16="http://schemas.microsoft.com/office/drawing/2014/main" id="{C62879A4-84BE-47BC-383D-EFFD11BA8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D7FFF2EF-5F97-B096-C235-07AF9F3FCA68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</a:t>
              </a:r>
              <a:r>
                <a:rPr lang="ko-KR" altLang="en-US" sz="1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5122" name="Picture 2" descr="소방차·구급차보다 내車 먼저”…생명 가로막는 얌체운전 - 매일경제">
            <a:extLst>
              <a:ext uri="{FF2B5EF4-FFF2-40B4-BE49-F238E27FC236}">
                <a16:creationId xmlns:a16="http://schemas.microsoft.com/office/drawing/2014/main" id="{B05AFBD9-7221-0BA8-ECA7-61B74FCE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0" y="4172320"/>
            <a:ext cx="47625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신호등 빨간불 깜빡일 때, 노란불 깜빡일 때 무슨 차이?">
            <a:extLst>
              <a:ext uri="{FF2B5EF4-FFF2-40B4-BE49-F238E27FC236}">
                <a16:creationId xmlns:a16="http://schemas.microsoft.com/office/drawing/2014/main" id="{563673A6-F051-C1B3-7CEB-27824CB6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33" y="2439337"/>
            <a:ext cx="3363853" cy="155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말풍선: 타원형 4114">
            <a:extLst>
              <a:ext uri="{FF2B5EF4-FFF2-40B4-BE49-F238E27FC236}">
                <a16:creationId xmlns:a16="http://schemas.microsoft.com/office/drawing/2014/main" id="{BF849344-FD5C-D3B4-34C9-B079DE305D3C}"/>
              </a:ext>
            </a:extLst>
          </p:cNvPr>
          <p:cNvSpPr/>
          <p:nvPr/>
        </p:nvSpPr>
        <p:spPr>
          <a:xfrm>
            <a:off x="4801205" y="2047370"/>
            <a:ext cx="2028133" cy="1445588"/>
          </a:xfrm>
          <a:prstGeom prst="wedgeEllipseCallout">
            <a:avLst>
              <a:gd name="adj1" fmla="val -61846"/>
              <a:gd name="adj2" fmla="val 321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구급차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그게뭐임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92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sp>
        <p:nvSpPr>
          <p:cNvPr id="4109" name="TextBox 4108">
            <a:extLst>
              <a:ext uri="{FF2B5EF4-FFF2-40B4-BE49-F238E27FC236}">
                <a16:creationId xmlns:a16="http://schemas.microsoft.com/office/drawing/2014/main" id="{90648BE1-0C5C-A4BD-352B-1C69A60E5895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46F68F9F-1B38-023B-195E-385370EAEEEE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229ADE33-5F8C-FD9B-F491-CC661BB346D2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4111" name="그룹 1006">
              <a:extLst>
                <a:ext uri="{FF2B5EF4-FFF2-40B4-BE49-F238E27FC236}">
                  <a16:creationId xmlns:a16="http://schemas.microsoft.com/office/drawing/2014/main" id="{A5ED2D73-38C7-ED9B-0206-F90803440230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4112" name="Object 19">
                <a:extLst>
                  <a:ext uri="{FF2B5EF4-FFF2-40B4-BE49-F238E27FC236}">
                    <a16:creationId xmlns:a16="http://schemas.microsoft.com/office/drawing/2014/main" id="{C62879A4-84BE-47BC-383D-EFFD11BA8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D7FFF2EF-5F97-B096-C235-07AF9F3FCA68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</a:t>
              </a:r>
              <a:r>
                <a:rPr lang="ko-KR" altLang="en-US" sz="1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5124" name="Picture 4" descr="신호등 빨간불 깜빡일 때, 노란불 깜빡일 때 무슨 차이?">
            <a:extLst>
              <a:ext uri="{FF2B5EF4-FFF2-40B4-BE49-F238E27FC236}">
                <a16:creationId xmlns:a16="http://schemas.microsoft.com/office/drawing/2014/main" id="{563673A6-F051-C1B3-7CEB-27824CB6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33" y="2439337"/>
            <a:ext cx="3363853" cy="155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신호등 빨간불 깜빡일 때, 노란불 깜빡일 때 무슨 차이?">
            <a:extLst>
              <a:ext uri="{FF2B5EF4-FFF2-40B4-BE49-F238E27FC236}">
                <a16:creationId xmlns:a16="http://schemas.microsoft.com/office/drawing/2014/main" id="{300A918C-7440-5218-566C-B356B76F8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32" y="2439337"/>
            <a:ext cx="3363853" cy="156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288488-C828-2250-C366-BB5598673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83" y="4312841"/>
            <a:ext cx="3314987" cy="18137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509EAC-D8EC-DDCF-BF87-61D7B6864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9" y="3339871"/>
            <a:ext cx="4334909" cy="127635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0F8D3E5-CA47-019D-E482-F7E24C1D205C}"/>
              </a:ext>
            </a:extLst>
          </p:cNvPr>
          <p:cNvSpPr/>
          <p:nvPr/>
        </p:nvSpPr>
        <p:spPr>
          <a:xfrm>
            <a:off x="10401300" y="3429000"/>
            <a:ext cx="1342053" cy="10980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11FDF-6009-6862-1459-D06CA96DD56D}"/>
              </a:ext>
            </a:extLst>
          </p:cNvPr>
          <p:cNvSpPr txBox="1"/>
          <p:nvPr/>
        </p:nvSpPr>
        <p:spPr>
          <a:xfrm>
            <a:off x="8092484" y="5055996"/>
            <a:ext cx="294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나옴</a:t>
            </a:r>
            <a:r>
              <a:rPr lang="en-US" altLang="ko-KR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67497F58-61AB-CBD0-17C5-1FD676DE46A0}"/>
              </a:ext>
            </a:extLst>
          </p:cNvPr>
          <p:cNvSpPr/>
          <p:nvPr/>
        </p:nvSpPr>
        <p:spPr>
          <a:xfrm>
            <a:off x="4801205" y="2047370"/>
            <a:ext cx="3126400" cy="1445588"/>
          </a:xfrm>
          <a:prstGeom prst="wedgeEllipseCallout">
            <a:avLst>
              <a:gd name="adj1" fmla="val -61846"/>
              <a:gd name="adj2" fmla="val 321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가지마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갈 수 있을 것 같지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05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Haettenschweiler" panose="020B070604090206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5859</TotalTime>
  <Words>1878</Words>
  <Application>Microsoft Office PowerPoint</Application>
  <PresentationFormat>와이드스크린</PresentationFormat>
  <Paragraphs>501</Paragraphs>
  <Slides>49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HY견고딕</vt:lpstr>
      <vt:lpstr>나눔고딕</vt:lpstr>
      <vt:lpstr>맑은 고딕</vt:lpstr>
      <vt:lpstr>한컴바탕</vt:lpstr>
      <vt:lpstr>함초롬바탕</vt:lpstr>
      <vt:lpstr>Arial</vt:lpstr>
      <vt:lpstr>Arial Black</vt:lpstr>
      <vt:lpstr>Book Antiqua</vt:lpstr>
      <vt:lpstr>Haettenschweiler</vt:lpstr>
      <vt:lpstr>Office 테마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추후계획 : 각파트마다 아쉬웟던점 느낀점 자유롭게 작성</vt:lpstr>
      <vt:lpstr>QnA</vt:lpstr>
      <vt:lpstr>Thank you!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821040195317</cp:lastModifiedBy>
  <cp:revision>40</cp:revision>
  <dcterms:created xsi:type="dcterms:W3CDTF">2022-12-15T07:36:15Z</dcterms:created>
  <dcterms:modified xsi:type="dcterms:W3CDTF">2023-02-14T10:37:04Z</dcterms:modified>
</cp:coreProperties>
</file>